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76" r:id="rId3"/>
    <p:sldId id="278" r:id="rId4"/>
    <p:sldId id="279" r:id="rId5"/>
    <p:sldId id="280" r:id="rId6"/>
    <p:sldId id="281" r:id="rId7"/>
    <p:sldId id="282" r:id="rId8"/>
    <p:sldId id="283" r:id="rId9"/>
    <p:sldId id="270" r:id="rId10"/>
    <p:sldId id="284" r:id="rId11"/>
    <p:sldId id="285" r:id="rId12"/>
    <p:sldId id="286" r:id="rId13"/>
    <p:sldId id="287" r:id="rId14"/>
    <p:sldId id="288" r:id="rId15"/>
    <p:sldId id="292" r:id="rId16"/>
    <p:sldId id="289" r:id="rId17"/>
    <p:sldId id="260" r:id="rId18"/>
    <p:sldId id="259" r:id="rId19"/>
    <p:sldId id="258" r:id="rId20"/>
    <p:sldId id="290" r:id="rId21"/>
    <p:sldId id="291" r:id="rId22"/>
    <p:sldId id="294" r:id="rId23"/>
    <p:sldId id="293" r:id="rId24"/>
    <p:sldId id="271" r:id="rId25"/>
    <p:sldId id="275" r:id="rId26"/>
    <p:sldId id="272" r:id="rId27"/>
    <p:sldId id="266" r:id="rId28"/>
    <p:sldId id="295" r:id="rId29"/>
    <p:sldId id="274" r:id="rId30"/>
    <p:sldId id="26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47"/>
  </p:normalViewPr>
  <p:slideViewPr>
    <p:cSldViewPr snapToGrid="0" snapToObjects="1">
      <p:cViewPr varScale="1">
        <p:scale>
          <a:sx n="146" d="100"/>
          <a:sy n="146" d="100"/>
        </p:scale>
        <p:origin x="38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109D9-2E24-0944-8212-4EC960855232}" type="datetimeFigureOut">
              <a:rPr lang="en-US" smtClean="0"/>
              <a:t>4/18/19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AC23B-B619-1547-8CB5-601A2A36E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13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amount picked depends on the skill of the worker</a:t>
            </a:r>
            <a:r>
              <a:rPr lang="en-US" baseline="0" dirty="0"/>
              <a:t> and the quality of the trees and the harvest that year.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B083E-97A4-46F3-A274-5E023BA7CBF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93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Survey and focus group research was conducted with citrus</a:t>
            </a:r>
            <a:r>
              <a:rPr lang="en-US" baseline="0" dirty="0"/>
              <a:t> workers to reveal the following common eye injuries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B083E-97A4-46F3-A274-5E023BA7CBF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50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research team and the community partners decided</a:t>
            </a:r>
            <a:r>
              <a:rPr lang="en-US" baseline="0" dirty="0"/>
              <a:t> to test a community health worker model to encourage safety glasses use and provide first aid and education about eye injuries on the job.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B083E-97A4-46F3-A274-5E023BA7CBF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97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09FD-D130-4C73-A4A1-838057EA3E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3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80EF-1396-E044-B4BB-40635A0130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51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923731"/>
            <a:ext cx="10515600" cy="2387600"/>
          </a:xfrm>
        </p:spPr>
        <p:txBody>
          <a:bodyPr anchor="b"/>
          <a:lstStyle>
            <a:lvl1pPr algn="l">
              <a:defRPr sz="6000">
                <a:solidFill>
                  <a:srgbClr val="0034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403406"/>
            <a:ext cx="10515600" cy="75050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FC1B-65A0-D44D-8AD8-2A2B66085A75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448D-0262-EB43-8293-D0A0E986F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4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FC1B-65A0-D44D-8AD8-2A2B66085A75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448D-0262-EB43-8293-D0A0E986F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4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FC1B-65A0-D44D-8AD8-2A2B66085A75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448D-0262-EB43-8293-D0A0E986F5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5357813"/>
            <a:ext cx="10515600" cy="150018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  <a:latin typeface="Cambria" charset="0"/>
                <a:ea typeface="Cambria" charset="0"/>
                <a:cs typeface="Cambr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Research and education on health and safety in agriculture, forestry, and fishing industries.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FC1B-65A0-D44D-8AD8-2A2B66085A75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448D-0262-EB43-8293-D0A0E986F5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38200" y="5184776"/>
            <a:ext cx="10515600" cy="773112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600" b="0" i="0" smtClean="0">
                <a:solidFill>
                  <a:srgbClr val="00344D"/>
                </a:solidFill>
                <a:effectLst/>
                <a:latin typeface="Cambria" charset="0"/>
                <a:ea typeface="Cambria" charset="0"/>
                <a:cs typeface="Cambr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sccahs.org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81ED-9280-B04E-9494-FB05C601273E}" type="datetimeFigureOut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31EB-C4A2-8E4D-9228-AE7022089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0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81ED-9280-B04E-9494-FB05C601273E}" type="datetimeFigureOut">
              <a:rPr lang="en-US" smtClean="0"/>
              <a:t>4/18/19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31EB-C4A2-8E4D-9228-AE7022089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20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FFC1B-65A0-D44D-8AD8-2A2B66085A75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9448D-0262-EB43-8293-D0A0E986F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027" y="2950350"/>
            <a:ext cx="7772400" cy="1335902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Social Marketing to Prevent Heat-related Illness and Improve Productivity among Farmworkers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6639" y="4893785"/>
            <a:ext cx="8273291" cy="771228"/>
          </a:xfrm>
        </p:spPr>
        <p:txBody>
          <a:bodyPr/>
          <a:lstStyle/>
          <a:p>
            <a:r>
              <a:rPr lang="en-US" dirty="0"/>
              <a:t>Paul Monaghan, Maria </a:t>
            </a:r>
            <a:r>
              <a:rPr lang="en-US" dirty="0" err="1"/>
              <a:t>Morera</a:t>
            </a:r>
            <a:r>
              <a:rPr lang="en-US" dirty="0"/>
              <a:t>, Antonio Tovar, Fritz Roka,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28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E8460D5-F35E-E045-917F-131B75D08E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1" y="215412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Eye Injuries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331" y="1527076"/>
            <a:ext cx="5299469" cy="4890657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Debris, dust, sand, mildew, and fungus from the groves cause the majority of eye irritation and injury cases, sometimes on a daily basis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Branches, leaves and falling fruit cause the most serious and traumatic injuries but they are less common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Most eye injuries self treated and not reported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Safety glasses seen as incompatible with environmental conditions and demands of piece-rate work. They will fog up, making work impossible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01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Using community health workers (CHWs) to improve eye safety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D345E-ADDE-4947-B487-1BFBE04B6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CHA train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164" y="1453224"/>
            <a:ext cx="4593907" cy="3847439"/>
          </a:xfrm>
          <a:noFill/>
          <a:ln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FB3713-D319-4A4D-B275-DB932C5D18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070" y="1444533"/>
            <a:ext cx="3840480" cy="50991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Developed over 3 harvesting seasons</a:t>
            </a:r>
          </a:p>
          <a:p>
            <a:r>
              <a:rPr lang="en-US" dirty="0">
                <a:solidFill>
                  <a:schemeClr val="tx1"/>
                </a:solidFill>
              </a:rPr>
              <a:t>Community Health Worker CHW- at the crew level (“eye safety promotor”)</a:t>
            </a:r>
          </a:p>
          <a:p>
            <a:r>
              <a:rPr lang="en-US" dirty="0">
                <a:solidFill>
                  <a:schemeClr val="tx1"/>
                </a:solidFill>
              </a:rPr>
              <a:t>Received 29 hours of training, support and supplies</a:t>
            </a:r>
          </a:p>
          <a:p>
            <a:r>
              <a:rPr lang="en-US" dirty="0">
                <a:solidFill>
                  <a:schemeClr val="tx1"/>
                </a:solidFill>
              </a:rPr>
              <a:t>Educate members of crew</a:t>
            </a:r>
          </a:p>
          <a:p>
            <a:r>
              <a:rPr lang="en-US" dirty="0">
                <a:solidFill>
                  <a:schemeClr val="tx1"/>
                </a:solidFill>
              </a:rPr>
              <a:t>Treat eye injuries in field</a:t>
            </a:r>
          </a:p>
          <a:p>
            <a:r>
              <a:rPr lang="en-US" dirty="0">
                <a:solidFill>
                  <a:schemeClr val="tx1"/>
                </a:solidFill>
              </a:rPr>
              <a:t>Model the behavior by picking while wearing the safety glasses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0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62A7D-6BE7-8D46-9A07-E94D3043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social marketing shape the intervention?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9F7CC-F30D-A84F-AB34-E3CD20A74C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73C97F-DB2D-8C40-AAEA-7A30186E4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11528" y="1159911"/>
            <a:ext cx="4954905" cy="5590513"/>
          </a:xfrm>
        </p:spPr>
        <p:txBody>
          <a:bodyPr>
            <a:noAutofit/>
          </a:bodyPr>
          <a:lstStyle/>
          <a:p>
            <a:r>
              <a:rPr lang="en-US" sz="2400" dirty="0"/>
              <a:t>Technology, curriculum, teaching, messaging and support all informed by research. </a:t>
            </a:r>
          </a:p>
          <a:p>
            <a:r>
              <a:rPr lang="en-US" sz="2400" dirty="0"/>
              <a:t>Client centered focus- earning money, staying safe</a:t>
            </a:r>
          </a:p>
          <a:p>
            <a:r>
              <a:rPr lang="en-US" sz="2400" dirty="0"/>
              <a:t>Included supervisors and companies in the intervention</a:t>
            </a:r>
          </a:p>
          <a:p>
            <a:r>
              <a:rPr lang="en-US" sz="2400" dirty="0"/>
              <a:t>Barriers to change, including norms</a:t>
            </a:r>
          </a:p>
          <a:p>
            <a:r>
              <a:rPr lang="en-US" sz="2400" dirty="0"/>
              <a:t>Evaluated for behavior change</a:t>
            </a:r>
          </a:p>
        </p:txBody>
      </p:sp>
      <p:pic>
        <p:nvPicPr>
          <p:cNvPr id="7" name="Picture 5" descr="Andy's crew with glasses">
            <a:extLst>
              <a:ext uri="{FF2B5EF4-FFF2-40B4-BE49-F238E27FC236}">
                <a16:creationId xmlns:a16="http://schemas.microsoft.com/office/drawing/2014/main" id="{DC0D7FFD-675A-7647-8D27-FDA8BAEEF42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430" y="1453223"/>
            <a:ext cx="5557097" cy="4933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3657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" y="76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Research results: use of safety glasses by crew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7" y="1606866"/>
            <a:ext cx="7086600" cy="5617846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/>
              <a:t>Control crews</a:t>
            </a:r>
          </a:p>
          <a:p>
            <a:pPr marL="914400" lvl="1" indent="-514350"/>
            <a:r>
              <a:rPr lang="en-US" sz="2800" dirty="0"/>
              <a:t>2.4%- First three observations </a:t>
            </a:r>
          </a:p>
          <a:p>
            <a:pPr marL="914400" lvl="1" indent="-514350"/>
            <a:r>
              <a:rPr lang="en-US" sz="2800" dirty="0"/>
              <a:t>2.6%- Final three observations</a:t>
            </a:r>
          </a:p>
          <a:p>
            <a:pPr marL="914400" lvl="1" indent="-514350"/>
            <a:r>
              <a:rPr lang="en-US" sz="2800" dirty="0"/>
              <a:t>No change over the course of the season</a:t>
            </a:r>
          </a:p>
          <a:p>
            <a:pPr marL="514350" indent="-514350"/>
            <a:r>
              <a:rPr lang="en-US" dirty="0"/>
              <a:t>Intervention crews (CHW)</a:t>
            </a:r>
          </a:p>
          <a:p>
            <a:pPr marL="914400" lvl="1" indent="-514350"/>
            <a:r>
              <a:rPr lang="en-US" sz="2800" dirty="0"/>
              <a:t>11.1%- baseline 		        observation</a:t>
            </a:r>
          </a:p>
          <a:p>
            <a:pPr marL="914400" lvl="1" indent="-514350"/>
            <a:r>
              <a:rPr lang="en-US" sz="2800" dirty="0"/>
              <a:t>27.5%- post intervention 		      observations (</a:t>
            </a:r>
            <a:r>
              <a:rPr lang="en-US" sz="2800" dirty="0" err="1"/>
              <a:t>avg</a:t>
            </a:r>
            <a:r>
              <a:rPr lang="en-US" sz="2800" dirty="0"/>
              <a:t>)</a:t>
            </a:r>
          </a:p>
          <a:p>
            <a:pPr marL="914400" lvl="1" indent="-514350"/>
            <a:r>
              <a:rPr lang="en-US" sz="2800" dirty="0"/>
              <a:t>35%- Final observation</a:t>
            </a:r>
          </a:p>
        </p:txBody>
      </p:sp>
      <p:pic>
        <p:nvPicPr>
          <p:cNvPr id="4" name="Picture 4" descr="Interviewing in gro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529387" y="1219200"/>
            <a:ext cx="5000625" cy="50387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785906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9549" y="152400"/>
            <a:ext cx="10734675" cy="89693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Predicted Probability of Adoption of Safety Glasses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887" y="1081088"/>
            <a:ext cx="8686800" cy="5776912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Older worker with &gt;1 and &lt;2 years experience who had reported an eye injury and the CHW helped: </a:t>
            </a:r>
            <a:r>
              <a:rPr lang="en-US" b="1" dirty="0">
                <a:solidFill>
                  <a:schemeClr val="tx1"/>
                </a:solidFill>
              </a:rPr>
              <a:t>69.3%</a:t>
            </a:r>
          </a:p>
          <a:p>
            <a:pPr>
              <a:spcBef>
                <a:spcPts val="1200"/>
              </a:spcBef>
            </a:pPr>
            <a:r>
              <a:rPr lang="en-US" dirty="0"/>
              <a:t>Older worker with &gt;1 and &lt;2 years experience who had reported an eye injury and no CHW intervention: </a:t>
            </a:r>
            <a:r>
              <a:rPr lang="en-US" b="1" dirty="0"/>
              <a:t>43.0%</a:t>
            </a:r>
            <a:endParaRPr lang="en-US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Youngest worker with 5 years experience and no reported eye injury who the CHW helped: </a:t>
            </a:r>
            <a:r>
              <a:rPr lang="en-US" b="1" dirty="0">
                <a:solidFill>
                  <a:schemeClr val="tx1"/>
                </a:solidFill>
              </a:rPr>
              <a:t>21.3%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Youngest worker with 5 years experience, no reported eye injury and no intervention: </a:t>
            </a:r>
            <a:r>
              <a:rPr lang="en-US" b="1" dirty="0">
                <a:solidFill>
                  <a:schemeClr val="tx1"/>
                </a:solidFill>
              </a:rPr>
              <a:t>8.3%</a:t>
            </a:r>
          </a:p>
          <a:p>
            <a:r>
              <a:rPr lang="en-US" dirty="0">
                <a:solidFill>
                  <a:schemeClr val="tx1"/>
                </a:solidFill>
              </a:rPr>
              <a:t>CHW affected the likelihood of safety eyewear use both by their presence and their actions</a:t>
            </a:r>
          </a:p>
          <a:p>
            <a:r>
              <a:rPr lang="en-US" dirty="0">
                <a:solidFill>
                  <a:schemeClr val="tx1"/>
                </a:solidFill>
              </a:rPr>
              <a:t>Age, experience and injury can influence use, suggesting we target specific groups in the future. </a:t>
            </a:r>
          </a:p>
          <a:p>
            <a:pPr>
              <a:spcBef>
                <a:spcPts val="1200"/>
              </a:spcBef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30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B532-EE73-3248-81D2-43802EE0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275" y="107577"/>
            <a:ext cx="8042276" cy="906837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38F75-9104-2946-9BF2-25749B3B2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014414"/>
            <a:ext cx="8801100" cy="557212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200" dirty="0"/>
              <a:t>Explain how social marketing can be utilized as an evidence-based approach to behavior change in agricultural safety settings.</a:t>
            </a:r>
          </a:p>
          <a:p>
            <a:pPr marL="457200" indent="-457200">
              <a:buAutoNum type="arabicPeriod"/>
            </a:pPr>
            <a:r>
              <a:rPr lang="en-US" sz="3200" b="1" dirty="0"/>
              <a:t>Provide an overview the structures of agricultural work in Florida as they contribute to HRI issues.</a:t>
            </a:r>
          </a:p>
          <a:p>
            <a:pPr marL="457200" indent="-457200">
              <a:buAutoNum type="arabicPeriod"/>
            </a:pPr>
            <a:r>
              <a:rPr lang="en-US" sz="3200" dirty="0"/>
              <a:t>Look at the preliminary research findings and where we are going next with our research project. </a:t>
            </a:r>
          </a:p>
        </p:txBody>
      </p:sp>
    </p:spTree>
    <p:extLst>
      <p:ext uri="{BB962C8B-B14F-4D97-AF65-F5344CB8AC3E}">
        <p14:creationId xmlns:p14="http://schemas.microsoft.com/office/powerpoint/2010/main" val="2275478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E83F3-8EA7-F749-983B-AE223ED6A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social marketing tell us about preventing HRI?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120C3-53C0-B947-A53B-FA75C69D8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1" y="1769690"/>
            <a:ext cx="10048874" cy="5150223"/>
          </a:xfrm>
        </p:spPr>
        <p:txBody>
          <a:bodyPr>
            <a:normAutofit/>
          </a:bodyPr>
          <a:lstStyle/>
          <a:p>
            <a:r>
              <a:rPr lang="en-US" dirty="0"/>
              <a:t>Research in the workplace describes the barriers to change in addition to the risks workers face.</a:t>
            </a:r>
          </a:p>
          <a:p>
            <a:r>
              <a:rPr lang="en-US" dirty="0"/>
              <a:t>It also demonstrates the role of “UPSTREAM” decision makers and external forces that shape the workplace and behavior.</a:t>
            </a:r>
          </a:p>
          <a:p>
            <a:r>
              <a:rPr lang="en-US" dirty="0"/>
              <a:t>It can uncover the attitudes, perceptions and motivations that may encourage behavior change.</a:t>
            </a:r>
          </a:p>
          <a:p>
            <a:r>
              <a:rPr lang="en-US" dirty="0"/>
              <a:t>It can inform the messages that need to accompany behavior change campaigns to make them more effective.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364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0" y="280749"/>
            <a:ext cx="8686800" cy="1548369"/>
          </a:xfrm>
        </p:spPr>
        <p:txBody>
          <a:bodyPr>
            <a:noAutofit/>
          </a:bodyPr>
          <a:lstStyle/>
          <a:p>
            <a:r>
              <a:rPr lang="en-US" sz="3200" dirty="0"/>
              <a:t>Recruiting and managing labor and keeping workers safe and healthy is key to the success of Florida producers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3275" y="2014855"/>
            <a:ext cx="384048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5071" y="2034184"/>
            <a:ext cx="384048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842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7400" y="-152400"/>
            <a:ext cx="8534400" cy="990600"/>
          </a:xfrm>
        </p:spPr>
        <p:txBody>
          <a:bodyPr/>
          <a:lstStyle/>
          <a:p>
            <a:r>
              <a:rPr lang="en-US" sz="4000" dirty="0"/>
              <a:t>Labor: the most expensive input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5763" y="838200"/>
            <a:ext cx="8991600" cy="5715000"/>
          </a:xfrm>
        </p:spPr>
        <p:txBody>
          <a:bodyPr>
            <a:normAutofit/>
          </a:bodyPr>
          <a:lstStyle/>
          <a:p>
            <a:r>
              <a:rPr lang="en-US" dirty="0"/>
              <a:t>One acre of tomatoes is estimated to require more than 200 labor hours to plant, grow, harvest, and pack for the fresh market. </a:t>
            </a:r>
          </a:p>
          <a:p>
            <a:r>
              <a:rPr lang="en-US" dirty="0"/>
              <a:t>One acre of citrus harvesting requires between 50 and 60 hours of manual labor. </a:t>
            </a:r>
          </a:p>
          <a:p>
            <a:r>
              <a:rPr lang="en-US" dirty="0"/>
              <a:t>Florida uses more H2A workers than any other state (18,000 jobs in 2015). </a:t>
            </a:r>
          </a:p>
          <a:p>
            <a:r>
              <a:rPr lang="en-US" dirty="0"/>
              <a:t>Large contracting companies account for many of the workers and they can shift into different crops. </a:t>
            </a:r>
          </a:p>
          <a:p>
            <a:r>
              <a:rPr lang="en-US" dirty="0"/>
              <a:t>Estimated ¾ of citrus now harvested by H2A workers.</a:t>
            </a:r>
          </a:p>
          <a:p>
            <a:r>
              <a:rPr lang="en-US" dirty="0"/>
              <a:t>Recent expansion of strawberries and blueberries is helped by use of H2A.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2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9592"/>
            <a:ext cx="8686800" cy="715962"/>
          </a:xfrm>
        </p:spPr>
        <p:txBody>
          <a:bodyPr>
            <a:noAutofit/>
          </a:bodyPr>
          <a:lstStyle/>
          <a:p>
            <a:r>
              <a:rPr lang="en-US" sz="3600" dirty="0"/>
              <a:t>Why is agricultural work so dangerous?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90600"/>
            <a:ext cx="8763000" cy="5867400"/>
          </a:xfrm>
        </p:spPr>
        <p:txBody>
          <a:bodyPr>
            <a:normAutofit/>
          </a:bodyPr>
          <a:lstStyle/>
          <a:p>
            <a:r>
              <a:rPr lang="en-US" dirty="0"/>
              <a:t>Physical labor, outdoors, heat and exposure.</a:t>
            </a:r>
          </a:p>
          <a:p>
            <a:r>
              <a:rPr lang="en-US" dirty="0"/>
              <a:t>Attitudes about risk and safety are culturally determined.</a:t>
            </a:r>
          </a:p>
          <a:p>
            <a:r>
              <a:rPr lang="en-US" dirty="0"/>
              <a:t>Piece-rate work is fast and does not reward safety </a:t>
            </a:r>
          </a:p>
          <a:p>
            <a:r>
              <a:rPr lang="en-US" dirty="0"/>
              <a:t>Regulations and enforcement are inadequate to protect workers.</a:t>
            </a:r>
          </a:p>
          <a:p>
            <a:r>
              <a:rPr lang="en-US" dirty="0"/>
              <a:t>Immigrants face unique hazards (transportation, housing, language, exploitation by crew system).</a:t>
            </a:r>
          </a:p>
          <a:p>
            <a:r>
              <a:rPr lang="en-US" dirty="0"/>
              <a:t>Rural healthcare has many barriers to immigrants</a:t>
            </a:r>
          </a:p>
          <a:p>
            <a:r>
              <a:rPr lang="en-US" dirty="0"/>
              <a:t>Outreach and education are very limited.</a:t>
            </a:r>
          </a:p>
          <a:p>
            <a:r>
              <a:rPr lang="en-US" dirty="0">
                <a:latin typeface="+mj-lt"/>
                <a:cs typeface="Times New Roman"/>
              </a:rPr>
              <a:t>Employers pay a price for this in turnover, lost productivity and direct costs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34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54FC5-3BF9-D446-83A6-3B53FDFB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275" y="107576"/>
            <a:ext cx="8042276" cy="1364036"/>
          </a:xfrm>
        </p:spPr>
        <p:txBody>
          <a:bodyPr/>
          <a:lstStyle/>
          <a:p>
            <a:r>
              <a:rPr lang="en-US" dirty="0"/>
              <a:t>Farmworker Association of Florida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EAD2F-1FFF-344C-A268-E4C1F4DA7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A1DF35-2261-A14E-8D2F-AC57F93A6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71613"/>
            <a:ext cx="91440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10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E1140-FD60-F149-832E-20E7B9865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could influence workplace attitudes and policy toward HRI?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328C0-56E8-8E41-A40A-EF8017DAF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600201"/>
            <a:ext cx="8872537" cy="5029199"/>
          </a:xfrm>
        </p:spPr>
        <p:txBody>
          <a:bodyPr/>
          <a:lstStyle/>
          <a:p>
            <a:r>
              <a:rPr lang="en-US" dirty="0"/>
              <a:t>Changes in laws and policies to recognize the risk of heat in the workplace (CA and WA already have them, there is a bill proposed for the Florida legislature).</a:t>
            </a:r>
          </a:p>
          <a:p>
            <a:r>
              <a:rPr lang="en-US" dirty="0"/>
              <a:t>Tightening labor markets and increased cost of H2A workers (ag worker retention becomes critical)</a:t>
            </a:r>
          </a:p>
          <a:p>
            <a:r>
              <a:rPr lang="en-US" dirty="0"/>
              <a:t>Changes in corporate social responsibility (social compliance audits)</a:t>
            </a:r>
          </a:p>
          <a:p>
            <a:r>
              <a:rPr lang="en-US" dirty="0"/>
              <a:t>Shared values (everyone wants a safer workplace).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02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CE6C-F51A-3949-8BD5-444152C0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C8B8-7A9C-6A47-A64D-5C549B6F8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AA6F68-6E50-FC4F-846E-E90EA4815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3" y="0"/>
            <a:ext cx="8286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5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B532-EE73-3248-81D2-43802EE0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193302"/>
            <a:ext cx="8042276" cy="906837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38F75-9104-2946-9BF2-25749B3B2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285875"/>
            <a:ext cx="10520363" cy="557212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Explain how social marketing can be utilized as an evidence-based approach to behavior change in agricultural safety settings.</a:t>
            </a:r>
          </a:p>
          <a:p>
            <a:pPr marL="457200" indent="-457200">
              <a:buAutoNum type="arabicPeriod"/>
            </a:pPr>
            <a:r>
              <a:rPr lang="en-US" dirty="0"/>
              <a:t>Provide an overview the structures of agricultural work in Florida as they contribute to HRI issues.</a:t>
            </a:r>
          </a:p>
          <a:p>
            <a:pPr marL="457200" indent="-457200">
              <a:buAutoNum type="arabicPeriod"/>
            </a:pPr>
            <a:r>
              <a:rPr lang="en-US" b="1" dirty="0"/>
              <a:t>Look at the preliminary research findings and where we are going next with our research project. </a:t>
            </a:r>
          </a:p>
        </p:txBody>
      </p:sp>
    </p:spTree>
    <p:extLst>
      <p:ext uri="{BB962C8B-B14F-4D97-AF65-F5344CB8AC3E}">
        <p14:creationId xmlns:p14="http://schemas.microsoft.com/office/powerpoint/2010/main" val="2118149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211A3-8690-864F-A8FC-B6DB5F0B9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0"/>
            <a:ext cx="10515600" cy="1325563"/>
          </a:xfrm>
        </p:spPr>
        <p:txBody>
          <a:bodyPr/>
          <a:lstStyle/>
          <a:p>
            <a:r>
              <a:rPr lang="en-US" dirty="0"/>
              <a:t>The complexities of preventing HRI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2193B-F9EB-8848-9D49-5F889E8DD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467" y="1066800"/>
            <a:ext cx="11286066" cy="5672667"/>
          </a:xfrm>
        </p:spPr>
        <p:txBody>
          <a:bodyPr/>
          <a:lstStyle/>
          <a:p>
            <a:r>
              <a:rPr lang="en-US" sz="3200" dirty="0"/>
              <a:t>Prevention starts with acclimatization weeks before. </a:t>
            </a:r>
          </a:p>
          <a:p>
            <a:r>
              <a:rPr lang="en-US" sz="3200" dirty="0"/>
              <a:t>Preparation starts the day before (transportation home, evening routine, housing conditions). </a:t>
            </a:r>
          </a:p>
          <a:p>
            <a:r>
              <a:rPr lang="en-US" sz="3200" dirty="0"/>
              <a:t>The morning routine (pre-hydration, breakfast, packing needed tools for HRI safety).</a:t>
            </a:r>
          </a:p>
          <a:p>
            <a:r>
              <a:rPr lang="en-US" sz="3200" dirty="0"/>
              <a:t>The phases of work during the day- transportation to the fields, timeclock, breaks, getting back on the bus- each presents opportunities for hydration and HRI awareness.</a:t>
            </a:r>
          </a:p>
          <a:p>
            <a:r>
              <a:rPr lang="en-US" sz="3200" dirty="0"/>
              <a:t>Food safety regulations may hinder some HRI strategies</a:t>
            </a:r>
          </a:p>
          <a:p>
            <a:r>
              <a:rPr lang="en-US" sz="3200" dirty="0"/>
              <a:t>Risks are also specific to the crop being harvested.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53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2" y="274639"/>
            <a:ext cx="8229600" cy="606503"/>
          </a:xfrm>
        </p:spPr>
        <p:txBody>
          <a:bodyPr>
            <a:normAutofit fontScale="90000"/>
          </a:bodyPr>
          <a:lstStyle/>
          <a:p>
            <a:r>
              <a:rPr lang="en-US" dirty="0"/>
              <a:t>Crews and crew leaders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1" y="985838"/>
            <a:ext cx="10991851" cy="5872162"/>
          </a:xfrm>
        </p:spPr>
        <p:txBody>
          <a:bodyPr>
            <a:normAutofit/>
          </a:bodyPr>
          <a:lstStyle/>
          <a:p>
            <a:r>
              <a:rPr lang="en-US" dirty="0"/>
              <a:t>Ag work organized into crews of 10-30 people</a:t>
            </a:r>
          </a:p>
          <a:p>
            <a:r>
              <a:rPr lang="en-US" dirty="0"/>
              <a:t>Independent farm labor contractors (FLC) are licensed by DOL and Florida Department of Business and Professional Regulations </a:t>
            </a:r>
          </a:p>
          <a:p>
            <a:r>
              <a:rPr lang="en-US" dirty="0"/>
              <a:t>If the labor supervisor is directly employed by the farm they </a:t>
            </a:r>
            <a:r>
              <a:rPr lang="en-US" u="sng" dirty="0"/>
              <a:t>do not need </a:t>
            </a:r>
            <a:r>
              <a:rPr lang="en-US" dirty="0"/>
              <a:t>FLC license yet may perform all of the same functions.</a:t>
            </a:r>
          </a:p>
          <a:p>
            <a:r>
              <a:rPr lang="en-US" dirty="0"/>
              <a:t>Mobility of contractors may provide workers more work between different regions.</a:t>
            </a:r>
          </a:p>
          <a:p>
            <a:r>
              <a:rPr lang="en-US" dirty="0"/>
              <a:t>Growers are provided large numbers of workers only when they are needed</a:t>
            </a:r>
          </a:p>
          <a:p>
            <a:r>
              <a:rPr lang="en-US" dirty="0"/>
              <a:t>Size of operation can make a big difference</a:t>
            </a:r>
          </a:p>
          <a:p>
            <a:r>
              <a:rPr lang="en-US" dirty="0"/>
              <a:t>Type of crop can make a difference</a:t>
            </a:r>
          </a:p>
          <a:p>
            <a:r>
              <a:rPr lang="en-US" dirty="0"/>
              <a:t>Main influence in workplace for improved safety culture</a:t>
            </a:r>
          </a:p>
        </p:txBody>
      </p:sp>
    </p:spTree>
    <p:extLst>
      <p:ext uri="{BB962C8B-B14F-4D97-AF65-F5344CB8AC3E}">
        <p14:creationId xmlns:p14="http://schemas.microsoft.com/office/powerpoint/2010/main" val="1569054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131764"/>
            <a:ext cx="8229600" cy="684251"/>
          </a:xfrm>
        </p:spPr>
        <p:txBody>
          <a:bodyPr>
            <a:normAutofit fontScale="90000"/>
          </a:bodyPr>
          <a:lstStyle/>
          <a:p>
            <a:r>
              <a:rPr lang="en-US" dirty="0"/>
              <a:t>Farm Labor Supervisors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13" y="958890"/>
            <a:ext cx="11477625" cy="5899110"/>
          </a:xfrm>
        </p:spPr>
        <p:txBody>
          <a:bodyPr>
            <a:normAutofit/>
          </a:bodyPr>
          <a:lstStyle/>
          <a:p>
            <a:r>
              <a:rPr lang="en-US" dirty="0"/>
              <a:t>Primarily male, 40+ years old, with many years experience as FLS (10+).</a:t>
            </a:r>
          </a:p>
          <a:p>
            <a:r>
              <a:rPr lang="en-US" dirty="0"/>
              <a:t>Almost half have experience as farmworker or grew up in a crew leader family.</a:t>
            </a:r>
          </a:p>
          <a:p>
            <a:r>
              <a:rPr lang="en-US" dirty="0"/>
              <a:t>Spanish is primary language. But many found to prefer training in English.</a:t>
            </a:r>
          </a:p>
          <a:p>
            <a:r>
              <a:rPr lang="en-US" dirty="0"/>
              <a:t>Formal education is low.</a:t>
            </a:r>
          </a:p>
          <a:p>
            <a:r>
              <a:rPr lang="en-US" dirty="0"/>
              <a:t>Majority migrate out of Florida at the end of the season. </a:t>
            </a:r>
          </a:p>
          <a:p>
            <a:r>
              <a:rPr lang="en-US" dirty="0"/>
              <a:t>More than 300 have been trained in regulations, field sanitation, WPS, driving &amp; basic personnel management (trafficking, discrimination) by the University of Florida Institute for Food and Agricultural Sciences</a:t>
            </a:r>
          </a:p>
          <a:p>
            <a:r>
              <a:rPr lang="en-US" dirty="0"/>
              <a:t>HRI curriculum recently added to annual training </a:t>
            </a:r>
          </a:p>
        </p:txBody>
      </p:sp>
    </p:spTree>
    <p:extLst>
      <p:ext uri="{BB962C8B-B14F-4D97-AF65-F5344CB8AC3E}">
        <p14:creationId xmlns:p14="http://schemas.microsoft.com/office/powerpoint/2010/main" val="1024414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"/>
            <a:ext cx="8229600" cy="684251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49" y="684252"/>
            <a:ext cx="11072813" cy="6173749"/>
          </a:xfrm>
        </p:spPr>
        <p:txBody>
          <a:bodyPr>
            <a:normAutofit/>
          </a:bodyPr>
          <a:lstStyle/>
          <a:p>
            <a:r>
              <a:rPr lang="en-US" dirty="0"/>
              <a:t>Minimal testing required to obtain a license.</a:t>
            </a:r>
          </a:p>
          <a:p>
            <a:r>
              <a:rPr lang="en-US" dirty="0"/>
              <a:t>Only California requires training beyond the initial test.</a:t>
            </a:r>
          </a:p>
          <a:p>
            <a:r>
              <a:rPr lang="en-US" dirty="0"/>
              <a:t>Before 2010, most training in Florida limited to grower sponsored workshops.</a:t>
            </a:r>
          </a:p>
          <a:p>
            <a:r>
              <a:rPr lang="en-US" dirty="0"/>
              <a:t>Growers are primarily concerned about their crew leaders following regulations (housing, wage and hour, transportation) because of fines.</a:t>
            </a:r>
          </a:p>
          <a:p>
            <a:r>
              <a:rPr lang="en-US" dirty="0"/>
              <a:t>There are regional differences around the state such as who transports workers (or if they provide their own transportation) and who provides housing</a:t>
            </a:r>
          </a:p>
          <a:p>
            <a:r>
              <a:rPr lang="en-US" dirty="0"/>
              <a:t>Increase of H2A workers adds to regulatory complexity</a:t>
            </a:r>
          </a:p>
          <a:p>
            <a:r>
              <a:rPr lang="en-US" dirty="0"/>
              <a:t>Curriculum choices and opportunities for HRI prevention are limited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62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36083"/>
          </a:xfrm>
        </p:spPr>
        <p:txBody>
          <a:bodyPr>
            <a:normAutofit/>
          </a:bodyPr>
          <a:lstStyle/>
          <a:p>
            <a:r>
              <a:rPr lang="en-US" dirty="0"/>
              <a:t>Is voluntary training enough?</a:t>
            </a:r>
          </a:p>
        </p:txBody>
      </p:sp>
      <p:pic>
        <p:nvPicPr>
          <p:cNvPr id="4" name="Picture 892" descr="cesa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010722"/>
            <a:ext cx="4294904" cy="5847278"/>
          </a:xfrm>
        </p:spPr>
        <p:txBody>
          <a:bodyPr>
            <a:normAutofit/>
          </a:bodyPr>
          <a:lstStyle/>
          <a:p>
            <a:r>
              <a:rPr lang="en-US" sz="2800" dirty="0"/>
              <a:t>Growers averse to mandated training</a:t>
            </a:r>
          </a:p>
          <a:p>
            <a:r>
              <a:rPr lang="en-US" sz="2800" dirty="0"/>
              <a:t>FLS see it as a way to level the playing field &amp; professionalize industry </a:t>
            </a:r>
          </a:p>
          <a:p>
            <a:r>
              <a:rPr lang="en-US" sz="2800" dirty="0"/>
              <a:t>With tightening labor markets, work conditions will become bigger factor.</a:t>
            </a:r>
          </a:p>
          <a:p>
            <a:r>
              <a:rPr lang="en-US" sz="2800" dirty="0"/>
              <a:t>Safety in the fields depends on the FLS</a:t>
            </a:r>
          </a:p>
        </p:txBody>
      </p:sp>
    </p:spTree>
    <p:extLst>
      <p:ext uri="{BB962C8B-B14F-4D97-AF65-F5344CB8AC3E}">
        <p14:creationId xmlns:p14="http://schemas.microsoft.com/office/powerpoint/2010/main" val="2993278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11260C-EAAC-0749-B5C4-8F2375F3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3" y="365125"/>
            <a:ext cx="11658600" cy="1325563"/>
          </a:xfrm>
        </p:spPr>
        <p:txBody>
          <a:bodyPr/>
          <a:lstStyle/>
          <a:p>
            <a:r>
              <a:rPr lang="en-US" dirty="0"/>
              <a:t>Research design for social marketing and productivity study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74DD80-93D7-B541-A47B-A6C3EA7EF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2" y="1828801"/>
            <a:ext cx="11444287" cy="5029200"/>
          </a:xfrm>
        </p:spPr>
        <p:txBody>
          <a:bodyPr>
            <a:normAutofit/>
          </a:bodyPr>
          <a:lstStyle/>
          <a:p>
            <a:r>
              <a:rPr lang="en-US" dirty="0"/>
              <a:t>3 crews of 30 workers, each getting different treatment; standard company HRI training, additional FLS training, enhanced HRI campaign for crew using social marketing.</a:t>
            </a:r>
          </a:p>
          <a:p>
            <a:r>
              <a:rPr lang="en-US" dirty="0"/>
              <a:t>Hydration measured before and after work, on 3 consecutive days</a:t>
            </a:r>
          </a:p>
          <a:p>
            <a:r>
              <a:rPr lang="en-US" dirty="0"/>
              <a:t>Productivity (pounds harvested) measured for all 3 treatments</a:t>
            </a:r>
          </a:p>
          <a:p>
            <a:r>
              <a:rPr lang="en-US" dirty="0"/>
              <a:t>Repeated in cool season (November-December) and warm season (April-June)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Outcomes: if hydration can be improved, its relation to productivity can be established. Implications for workers, FLS and employers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29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8971"/>
            <a:ext cx="11815762" cy="681129"/>
          </a:xfrm>
        </p:spPr>
        <p:txBody>
          <a:bodyPr>
            <a:normAutofit fontScale="90000"/>
          </a:bodyPr>
          <a:lstStyle/>
          <a:p>
            <a:r>
              <a:rPr lang="en-US" dirty="0"/>
              <a:t>Farm labor supervisors play a key role in HRI safety: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0091" b="20091"/>
          <a:stretch/>
        </p:blipFill>
        <p:spPr bwMode="auto">
          <a:xfrm>
            <a:off x="266699" y="971551"/>
            <a:ext cx="10648949" cy="574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97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B532-EE73-3248-81D2-43802EE0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275" y="107577"/>
            <a:ext cx="8042276" cy="906837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38F75-9104-2946-9BF2-25749B3B2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285875"/>
            <a:ext cx="8801100" cy="557212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b="1" dirty="0"/>
              <a:t>Explain how social marketing can be utilized as an evidence-based approach to behavior change in agricultural safety settings.</a:t>
            </a:r>
          </a:p>
          <a:p>
            <a:pPr marL="457200" indent="-457200">
              <a:buAutoNum type="arabicPeriod"/>
            </a:pPr>
            <a:r>
              <a:rPr lang="en-US" dirty="0"/>
              <a:t>Provide an overview the structures of agricultural work in Florida as they contribute to HRI issues.</a:t>
            </a:r>
          </a:p>
          <a:p>
            <a:pPr marL="457200" indent="-457200">
              <a:buAutoNum type="arabicPeriod"/>
            </a:pPr>
            <a:r>
              <a:rPr lang="en-US" dirty="0"/>
              <a:t>Look at the preliminary research findings and where we are going next with our research project. </a:t>
            </a:r>
          </a:p>
        </p:txBody>
      </p:sp>
    </p:spTree>
    <p:extLst>
      <p:ext uri="{BB962C8B-B14F-4D97-AF65-F5344CB8AC3E}">
        <p14:creationId xmlns:p14="http://schemas.microsoft.com/office/powerpoint/2010/main" val="35973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7" y="200025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</a:t>
            </a:r>
          </a:p>
        </p:txBody>
      </p:sp>
      <p:pic>
        <p:nvPicPr>
          <p:cNvPr id="4" name="Picture 5" descr="Promotores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3" y="806450"/>
            <a:ext cx="10968037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992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33FAE-721E-8147-9694-9261D359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5" y="107577"/>
            <a:ext cx="8872538" cy="102113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How do we change behaviors?</a:t>
            </a:r>
            <a:br>
              <a:rPr lang="en-US" dirty="0"/>
            </a:br>
            <a:r>
              <a:rPr lang="en-US" sz="3600" dirty="0"/>
              <a:t>(from Lee and Kotler, 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50C39-CE60-A14A-84E5-B46F2B5BE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5" y="1257300"/>
            <a:ext cx="8858250" cy="5493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Technology (often changes behaviors without conscious choice).</a:t>
            </a:r>
          </a:p>
          <a:p>
            <a:pPr marL="0" indent="0">
              <a:buNone/>
            </a:pPr>
            <a:r>
              <a:rPr lang="en-US" dirty="0"/>
              <a:t>2. Science, particularly medical discoveries.</a:t>
            </a:r>
          </a:p>
          <a:p>
            <a:pPr marL="0" indent="0">
              <a:buNone/>
            </a:pPr>
            <a:r>
              <a:rPr lang="en-US" dirty="0"/>
              <a:t>3. Legal, political, policy, enforcement (often appearing after social change movements and advocacy).</a:t>
            </a:r>
          </a:p>
          <a:p>
            <a:pPr marL="0" indent="0">
              <a:buNone/>
            </a:pPr>
            <a:r>
              <a:rPr lang="en-US" dirty="0"/>
              <a:t>4. Schools, churches and families (where we learn most of our culture).</a:t>
            </a:r>
          </a:p>
          <a:p>
            <a:pPr marL="0" indent="0">
              <a:buNone/>
            </a:pPr>
            <a:r>
              <a:rPr lang="en-US" dirty="0"/>
              <a:t>5. Education (including safety curriculums, mandated training and company practices).</a:t>
            </a:r>
          </a:p>
          <a:p>
            <a:pPr marL="0" indent="0">
              <a:buNone/>
            </a:pPr>
            <a:r>
              <a:rPr lang="en-US" dirty="0"/>
              <a:t>6. Media and communications (which have an increasing but largely misunderstood impact on behaviors).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17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E957-D50E-B44F-A11C-57BB4D502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107577"/>
            <a:ext cx="11430000" cy="1078287"/>
          </a:xfrm>
        </p:spPr>
        <p:txBody>
          <a:bodyPr/>
          <a:lstStyle/>
          <a:p>
            <a:r>
              <a:rPr lang="en-US" sz="3200" dirty="0"/>
              <a:t>Social marketing makes use of all these influences, while utilizing a unique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47B5D-5B62-9D4E-A169-D24B8162F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357313"/>
            <a:ext cx="11901488" cy="5257800"/>
          </a:xfrm>
        </p:spPr>
        <p:txBody>
          <a:bodyPr>
            <a:normAutofit fontScale="32500" lnSpcReduction="20000"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is on behaviors, researching why individuals currently engage in a particular behavior (or avoid a recommended behavior). 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specific audience is targeted (as marketers do, and by following the evidence from behavioral research). 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Exchange theory is critical (as adopters recognize both the barriers to change but also the benefits as they make a choice)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go to the individual and greater society.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Utilizes all 4Ps- treats behavior like a PRODUCT, it has a PRICE that must be kept low, it must be PLACED where people can use it and PROMOTED in a way that motivates them.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8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C1131-C69E-3941-B799-D9D5E81C1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107576"/>
            <a:ext cx="8901113" cy="1336956"/>
          </a:xfrm>
        </p:spPr>
        <p:txBody>
          <a:bodyPr/>
          <a:lstStyle/>
          <a:p>
            <a:r>
              <a:rPr lang="en-US" sz="3600" dirty="0"/>
              <a:t>Social marketing is similar (and useful) to many behavior change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2F790-EABC-7D4E-BA0C-4868CE0C6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2587" y="1600201"/>
            <a:ext cx="8901113" cy="497204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Social media. Digital communication channels including Facebook, Twitter, YouTube, blogs, etc. </a:t>
            </a:r>
          </a:p>
          <a:p>
            <a:pPr marL="457200" indent="-457200">
              <a:buAutoNum type="arabicPeriod"/>
            </a:pPr>
            <a:r>
              <a:rPr lang="en-US" dirty="0"/>
              <a:t>Non-profit and public sector marketing, from Habitat for Humanity to the US Postal Service.</a:t>
            </a:r>
          </a:p>
          <a:p>
            <a:pPr marL="457200" indent="-457200">
              <a:buAutoNum type="arabicPeriod"/>
            </a:pPr>
            <a:r>
              <a:rPr lang="en-US" dirty="0"/>
              <a:t>Nudges and behavioral economics (how to make use of human decision-making patterns) </a:t>
            </a:r>
          </a:p>
          <a:p>
            <a:pPr marL="457200" indent="-457200">
              <a:buAutoNum type="arabicPeriod"/>
            </a:pPr>
            <a:r>
              <a:rPr lang="en-US" dirty="0"/>
              <a:t>Social change movements (civil and environmental rights).</a:t>
            </a:r>
          </a:p>
        </p:txBody>
      </p:sp>
    </p:spTree>
    <p:extLst>
      <p:ext uri="{BB962C8B-B14F-4D97-AF65-F5344CB8AC3E}">
        <p14:creationId xmlns:p14="http://schemas.microsoft.com/office/powerpoint/2010/main" val="91975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E488D-447F-8144-AEC7-943580260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Social marketing applied to adoption of safety glasses</a:t>
            </a:r>
          </a:p>
        </p:txBody>
      </p:sp>
      <p:pic>
        <p:nvPicPr>
          <p:cNvPr id="4" name="Content Placeholder 3" descr="citrus 010.jpg">
            <a:extLst>
              <a:ext uri="{FF2B5EF4-FFF2-40B4-BE49-F238E27FC236}">
                <a16:creationId xmlns:a16="http://schemas.microsoft.com/office/drawing/2014/main" id="{42D67868-BF46-E14E-AD67-6F592231B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67139" y="1600200"/>
            <a:ext cx="4329111" cy="515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51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Citrus in Florida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9132" y="371475"/>
            <a:ext cx="4541835" cy="637894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Florida- largest producer of citrus in the United States with half a million acres</a:t>
            </a:r>
          </a:p>
          <a:p>
            <a:r>
              <a:rPr lang="en-US" sz="3200" dirty="0">
                <a:solidFill>
                  <a:schemeClr val="tx1"/>
                </a:solidFill>
              </a:rPr>
              <a:t>95% is harvested by hand</a:t>
            </a:r>
          </a:p>
          <a:p>
            <a:r>
              <a:rPr lang="en-US" sz="3200" dirty="0">
                <a:solidFill>
                  <a:schemeClr val="tx1"/>
                </a:solidFill>
              </a:rPr>
              <a:t>A majority are now H2A contract workers with the remainder migrant and seasonal farm workers, mostly from Mexico</a:t>
            </a:r>
          </a:p>
        </p:txBody>
      </p:sp>
      <p:pic>
        <p:nvPicPr>
          <p:cNvPr id="8" name="Content Placeholder 3" descr="citrus 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70968" y="600075"/>
            <a:ext cx="6684434" cy="5772150"/>
          </a:xfrm>
        </p:spPr>
      </p:pic>
    </p:spTree>
    <p:extLst>
      <p:ext uri="{BB962C8B-B14F-4D97-AF65-F5344CB8AC3E}">
        <p14:creationId xmlns:p14="http://schemas.microsoft.com/office/powerpoint/2010/main" val="785157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Background on Citrus Harvesting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2" y="228600"/>
            <a:ext cx="5257800" cy="66294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Harvest done during some of the hottest months of the year (May and June)</a:t>
            </a:r>
          </a:p>
          <a:p>
            <a:r>
              <a:rPr lang="en-US" dirty="0">
                <a:solidFill>
                  <a:schemeClr val="tx1"/>
                </a:solidFill>
              </a:rPr>
              <a:t>18’ ladder with a bag weighing up to 100 lb</a:t>
            </a:r>
          </a:p>
          <a:p>
            <a:r>
              <a:rPr lang="en-US" dirty="0">
                <a:solidFill>
                  <a:schemeClr val="tx1"/>
                </a:solidFill>
              </a:rPr>
              <a:t>Piece rate pay- earnings calculated on a full 900 lb. bin</a:t>
            </a:r>
          </a:p>
          <a:p>
            <a:r>
              <a:rPr lang="en-US" dirty="0">
                <a:solidFill>
                  <a:schemeClr val="tx1"/>
                </a:solidFill>
              </a:rPr>
              <a:t>Good pickers can make $15.00 an hour or more</a:t>
            </a:r>
          </a:p>
          <a:p>
            <a:r>
              <a:rPr lang="en-US" dirty="0">
                <a:solidFill>
                  <a:schemeClr val="tx1"/>
                </a:solidFill>
              </a:rPr>
              <a:t>Field supervisor makes a percentage of the overall harvest by each member of the crew</a:t>
            </a:r>
          </a:p>
          <a:p>
            <a:r>
              <a:rPr lang="en-US" dirty="0">
                <a:solidFill>
                  <a:schemeClr val="tx1"/>
                </a:solidFill>
              </a:rPr>
              <a:t>Workers largely on their own in the field working at their own pace</a:t>
            </a:r>
          </a:p>
        </p:txBody>
      </p:sp>
      <p:pic>
        <p:nvPicPr>
          <p:cNvPr id="5" name="Content Placeholder 3" descr="clean disk 2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79232" y="564357"/>
            <a:ext cx="6072188" cy="568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55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1938</Words>
  <Application>Microsoft Macintosh PowerPoint</Application>
  <PresentationFormat>Widescreen</PresentationFormat>
  <Paragraphs>161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Cambria</vt:lpstr>
      <vt:lpstr>Times New Roman</vt:lpstr>
      <vt:lpstr>Office Theme</vt:lpstr>
      <vt:lpstr>Using Social Marketing to Prevent Heat-related Illness and Improve Productivity among Farmworkers</vt:lpstr>
      <vt:lpstr>Farmworker Association of Florida</vt:lpstr>
      <vt:lpstr>Objectives</vt:lpstr>
      <vt:lpstr>How do we change behaviors? (from Lee and Kotler, 2016)</vt:lpstr>
      <vt:lpstr>Social marketing makes use of all these influences, while utilizing a unique approach</vt:lpstr>
      <vt:lpstr>Social marketing is similar (and useful) to many behavior change approaches</vt:lpstr>
      <vt:lpstr>Social marketing applied to adoption of safety glasses</vt:lpstr>
      <vt:lpstr>Citrus in Florida</vt:lpstr>
      <vt:lpstr>Background on Citrus Harvesting</vt:lpstr>
      <vt:lpstr>Eye Injuries </vt:lpstr>
      <vt:lpstr>Using community health workers (CHWs) to improve eye safety</vt:lpstr>
      <vt:lpstr>How did social marketing shape the intervention?</vt:lpstr>
      <vt:lpstr>Research results: use of safety glasses by crew level</vt:lpstr>
      <vt:lpstr>Predicted Probability of Adoption of Safety Glasses</vt:lpstr>
      <vt:lpstr>Objectives</vt:lpstr>
      <vt:lpstr>What can social marketing tell us about preventing HRI?</vt:lpstr>
      <vt:lpstr>Recruiting and managing labor and keeping workers safe and healthy is key to the success of Florida producers </vt:lpstr>
      <vt:lpstr>Labor: the most expensive input</vt:lpstr>
      <vt:lpstr>Why is agricultural work so dangerous?</vt:lpstr>
      <vt:lpstr>What could influence workplace attitudes and policy toward HRI?</vt:lpstr>
      <vt:lpstr>PowerPoint Presentation</vt:lpstr>
      <vt:lpstr>Objectives</vt:lpstr>
      <vt:lpstr>The complexities of preventing HRI</vt:lpstr>
      <vt:lpstr>Crews and crew leaders</vt:lpstr>
      <vt:lpstr>Farm Labor Supervisors</vt:lpstr>
      <vt:lpstr>Training needs</vt:lpstr>
      <vt:lpstr>Is voluntary training enough?</vt:lpstr>
      <vt:lpstr>Research design for social marketing and productivity study</vt:lpstr>
      <vt:lpstr>Farm labor supervisors play a key role in HRI safety:</vt:lpstr>
      <vt:lpstr>Thank you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Monaghan,Paul F</dc:creator>
  <cp:lastModifiedBy>Stokes,Phillip</cp:lastModifiedBy>
  <cp:revision>8</cp:revision>
  <dcterms:created xsi:type="dcterms:W3CDTF">2019-04-16T10:29:27Z</dcterms:created>
  <dcterms:modified xsi:type="dcterms:W3CDTF">2019-04-18T18:38:51Z</dcterms:modified>
</cp:coreProperties>
</file>