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8" r:id="rId3"/>
    <p:sldId id="275" r:id="rId4"/>
    <p:sldId id="276" r:id="rId5"/>
    <p:sldId id="284" r:id="rId6"/>
    <p:sldId id="278" r:id="rId7"/>
    <p:sldId id="267" r:id="rId8"/>
    <p:sldId id="265" r:id="rId9"/>
    <p:sldId id="266" r:id="rId10"/>
    <p:sldId id="259" r:id="rId11"/>
    <p:sldId id="260" r:id="rId12"/>
    <p:sldId id="263" r:id="rId13"/>
    <p:sldId id="277" r:id="rId14"/>
    <p:sldId id="272" r:id="rId15"/>
    <p:sldId id="273" r:id="rId16"/>
    <p:sldId id="274" r:id="rId17"/>
    <p:sldId id="261" r:id="rId18"/>
    <p:sldId id="279" r:id="rId19"/>
    <p:sldId id="280" r:id="rId20"/>
    <p:sldId id="281" r:id="rId21"/>
    <p:sldId id="269" r:id="rId22"/>
    <p:sldId id="262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84CB408-930C-489E-AE63-024309FDDB56}">
          <p14:sldIdLst>
            <p14:sldId id="256"/>
            <p14:sldId id="258"/>
            <p14:sldId id="275"/>
            <p14:sldId id="276"/>
            <p14:sldId id="284"/>
            <p14:sldId id="278"/>
            <p14:sldId id="267"/>
            <p14:sldId id="265"/>
            <p14:sldId id="266"/>
            <p14:sldId id="259"/>
            <p14:sldId id="260"/>
            <p14:sldId id="263"/>
            <p14:sldId id="277"/>
            <p14:sldId id="272"/>
            <p14:sldId id="273"/>
            <p14:sldId id="274"/>
            <p14:sldId id="261"/>
            <p14:sldId id="279"/>
            <p14:sldId id="280"/>
            <p14:sldId id="281"/>
            <p14:sldId id="269"/>
            <p14:sldId id="262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smtClean="0"/>
              <a:t>3/12/19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04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75A7A-4A9A-410F-B848-AB998ACC9419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66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3E88-2D66-4D17-B0FA-EA13CB20B2FF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1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36E1-9596-4E98-8786-4A17C5D29C65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45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smtClean="0"/>
              <a:t>3/12/19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085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1ABB-8821-4BF5-97A9-E1A66ACAEAA9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8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7B1C-D4A1-4A4F-A470-80868146AFC5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D1B9-F39E-471E-80A9-595CAA5664AD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8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EABC-E2B9-4606-A74F-CB06AF596887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45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50A0-01A3-4F4E-AA52-F716A9BFD4EB}" type="datetimeFigureOut">
              <a:rPr lang="en-US" smtClean="0"/>
              <a:pPr/>
              <a:t>3/12/19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9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smtClean="0"/>
              <a:t>3/12/19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18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7205CAA-4E5A-4223-BD55-C5D2841AC9EF}" type="datetimeFigureOut">
              <a:rPr lang="en-US" smtClean="0"/>
              <a:t>3/12/19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2557794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Psychological First Aid for building resilience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73118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Lynn M. Grattan, Ph.D. </a:t>
            </a:r>
          </a:p>
          <a:p>
            <a:r>
              <a:rPr lang="en-US" b="1" dirty="0"/>
              <a:t> Professor of Neurology, Psychiatry, Epidemiology and Public Health</a:t>
            </a:r>
          </a:p>
          <a:p>
            <a:r>
              <a:rPr lang="en-US" b="1" dirty="0"/>
              <a:t>University of Maryland School of Medicine</a:t>
            </a:r>
          </a:p>
        </p:txBody>
      </p:sp>
    </p:spTree>
    <p:extLst>
      <p:ext uri="{BB962C8B-B14F-4D97-AF65-F5344CB8AC3E}">
        <p14:creationId xmlns:p14="http://schemas.microsoft.com/office/powerpoint/2010/main" val="4136877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WE DO KNOW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BEHAVIORAL REACTIVITY AND ADJUSTMENT</a:t>
            </a:r>
          </a:p>
        </p:txBody>
      </p:sp>
    </p:spTree>
    <p:extLst>
      <p:ext uri="{BB962C8B-B14F-4D97-AF65-F5344CB8AC3E}">
        <p14:creationId xmlns:p14="http://schemas.microsoft.com/office/powerpoint/2010/main" val="240265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Normal and Expected Reactions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After hurricane disaster, there is an increase in distress in community members and </a:t>
            </a:r>
            <a:r>
              <a:rPr lang="en-US" b="1" i="1" dirty="0"/>
              <a:t>Early Responders</a:t>
            </a:r>
            <a:r>
              <a:rPr lang="en-US" b="1" dirty="0"/>
              <a:t>. 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Managing practical concerns are the </a:t>
            </a:r>
            <a:r>
              <a:rPr lang="en-US" b="1" i="1" u="sng" dirty="0"/>
              <a:t>most significant </a:t>
            </a:r>
            <a:r>
              <a:rPr lang="en-US" b="1" dirty="0"/>
              <a:t>stressors: shelter, food, water, power, finances, health, farms, livestock, citrus groves, work.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25% to 40% “Disaster Syndrome”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30% Symptoms of Anxiety, Depression one month post-hurricane.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11% t0 40%  Symptoms of Anxiety, Depression six months to 27 months.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Delayed onset of symptoms is common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b="1" dirty="0"/>
              <a:t>First Responders: High risk for Burnout.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38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TROUBLESOME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069848" y="1763345"/>
            <a:ext cx="4754880" cy="64008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Need Self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069848" y="2325415"/>
            <a:ext cx="4754880" cy="3933496"/>
          </a:xfrm>
        </p:spPr>
        <p:txBody>
          <a:bodyPr>
            <a:normAutofit/>
          </a:bodyPr>
          <a:lstStyle/>
          <a:p>
            <a:r>
              <a:rPr lang="en-US" b="1" dirty="0"/>
              <a:t>Sleep difficulty*</a:t>
            </a:r>
          </a:p>
          <a:p>
            <a:r>
              <a:rPr lang="en-US" b="1" dirty="0"/>
              <a:t>Tired all of the time</a:t>
            </a:r>
          </a:p>
          <a:p>
            <a:r>
              <a:rPr lang="en-US" b="1" dirty="0"/>
              <a:t>Decreased frustration tolerance</a:t>
            </a:r>
          </a:p>
          <a:p>
            <a:r>
              <a:rPr lang="en-US" b="1" dirty="0"/>
              <a:t>Hyper arousal*</a:t>
            </a:r>
          </a:p>
          <a:p>
            <a:r>
              <a:rPr lang="en-US" b="1" dirty="0"/>
              <a:t>Difficulty concentrating</a:t>
            </a:r>
          </a:p>
          <a:p>
            <a:r>
              <a:rPr lang="en-US" b="1" dirty="0"/>
              <a:t>Loss of interest</a:t>
            </a:r>
          </a:p>
          <a:p>
            <a:r>
              <a:rPr lang="en-US" b="1" dirty="0"/>
              <a:t>Increase in smoking</a:t>
            </a:r>
          </a:p>
          <a:p>
            <a:r>
              <a:rPr lang="en-US" b="1" dirty="0"/>
              <a:t>Occupational burnout as a result of prolonged period of stress (personal and workplace). 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239361" y="1763345"/>
            <a:ext cx="4754880" cy="64008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 Medical Assistance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/>
              <a:t>Sig. increase in alcohol use</a:t>
            </a:r>
          </a:p>
          <a:p>
            <a:r>
              <a:rPr lang="en-US" b="1" dirty="0"/>
              <a:t>Increase in domestic violence</a:t>
            </a:r>
          </a:p>
          <a:p>
            <a:r>
              <a:rPr lang="en-US" b="1" dirty="0"/>
              <a:t>Suicidal thoughts, plans, attempts</a:t>
            </a:r>
          </a:p>
          <a:p>
            <a:r>
              <a:rPr lang="en-US" b="1" dirty="0"/>
              <a:t>Homicidal intent</a:t>
            </a:r>
          </a:p>
          <a:p>
            <a:r>
              <a:rPr lang="en-US" b="1" dirty="0"/>
              <a:t>Panic attacks</a:t>
            </a:r>
          </a:p>
        </p:txBody>
      </p:sp>
      <p:sp>
        <p:nvSpPr>
          <p:cNvPr id="7" name="Explosion 1 6"/>
          <p:cNvSpPr/>
          <p:nvPr/>
        </p:nvSpPr>
        <p:spPr>
          <a:xfrm>
            <a:off x="10468304" y="2755898"/>
            <a:ext cx="914400" cy="91440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07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coping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87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PROBLEM FOCUSED COPING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i="1" dirty="0">
                <a:solidFill>
                  <a:schemeClr val="tx2"/>
                </a:solidFill>
              </a:rPr>
              <a:t>Strategies to directly remove or reduce the cause of the stressors</a:t>
            </a:r>
          </a:p>
          <a:p>
            <a:r>
              <a:rPr lang="en-US" b="1" dirty="0"/>
              <a:t>Information seeking</a:t>
            </a:r>
          </a:p>
          <a:p>
            <a:r>
              <a:rPr lang="en-US" b="1" dirty="0"/>
              <a:t>Obtaining practical assistance (housing, food, water, money…..)</a:t>
            </a:r>
          </a:p>
          <a:p>
            <a:r>
              <a:rPr lang="en-US" b="1" dirty="0"/>
              <a:t>Connecting with others to enlist help (family, friends, coworkers, supervisor)</a:t>
            </a:r>
          </a:p>
          <a:p>
            <a:r>
              <a:rPr lang="en-US" b="1" dirty="0"/>
              <a:t>Outline a Plan</a:t>
            </a:r>
          </a:p>
          <a:p>
            <a:r>
              <a:rPr lang="en-US" b="1" dirty="0"/>
              <a:t>Evaluate pros and cons</a:t>
            </a:r>
          </a:p>
          <a:p>
            <a:r>
              <a:rPr lang="en-US" b="1" dirty="0"/>
              <a:t>Time management</a:t>
            </a:r>
          </a:p>
          <a:p>
            <a:r>
              <a:rPr lang="en-US" b="1" dirty="0"/>
              <a:t>Maintain Focus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139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EMOTION FOCUSED COPING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441" y="2079471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1" dirty="0">
                <a:solidFill>
                  <a:schemeClr val="tx2"/>
                </a:solidFill>
              </a:rPr>
              <a:t>Strategies to reduces the negative emotional responses (fear, anxiety, sadness) when the stressor is beyond the persons control</a:t>
            </a:r>
          </a:p>
          <a:p>
            <a:r>
              <a:rPr lang="en-US" b="1" dirty="0"/>
              <a:t>Venting, sharing thoughts feelings with another person, connectedness</a:t>
            </a:r>
          </a:p>
          <a:p>
            <a:r>
              <a:rPr lang="en-US" b="1" dirty="0"/>
              <a:t>Prayer for guidance and strength, hope, calming</a:t>
            </a:r>
          </a:p>
          <a:p>
            <a:r>
              <a:rPr lang="en-US" b="1" dirty="0"/>
              <a:t>Journaling (gratitude diary)</a:t>
            </a:r>
          </a:p>
          <a:p>
            <a:r>
              <a:rPr lang="en-US" b="1" dirty="0"/>
              <a:t>Personal reflection (flower, thorn, bud)</a:t>
            </a:r>
          </a:p>
          <a:p>
            <a:r>
              <a:rPr lang="en-US" b="1" dirty="0"/>
              <a:t>Meditation; Taking a Moment (mindfulness)</a:t>
            </a:r>
          </a:p>
          <a:p>
            <a:r>
              <a:rPr lang="en-US" b="1" dirty="0"/>
              <a:t>Cognitive reappraisal (look at things a different way)</a:t>
            </a:r>
          </a:p>
          <a:p>
            <a:r>
              <a:rPr lang="en-US" b="1" dirty="0"/>
              <a:t>Medication</a:t>
            </a:r>
          </a:p>
          <a:p>
            <a:r>
              <a:rPr lang="en-US" b="1" dirty="0"/>
              <a:t>Eating (comfort food)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7214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DISENGAGEMENT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i="1" dirty="0">
                <a:solidFill>
                  <a:schemeClr val="tx2"/>
                </a:solidFill>
              </a:rPr>
              <a:t>Focuses on avoidance of negative emotions</a:t>
            </a:r>
          </a:p>
          <a:p>
            <a:endParaRPr lang="en-US" b="1" dirty="0"/>
          </a:p>
          <a:p>
            <a:r>
              <a:rPr lang="en-US" b="1" dirty="0"/>
              <a:t>Distraction: keep yourself busy to take your mind off of the situation</a:t>
            </a:r>
          </a:p>
          <a:p>
            <a:r>
              <a:rPr lang="en-US" b="1" dirty="0"/>
              <a:t>Suppressing negative thoughts or emotions</a:t>
            </a:r>
          </a:p>
          <a:p>
            <a:r>
              <a:rPr lang="en-US" b="1" dirty="0"/>
              <a:t>Alcohol</a:t>
            </a:r>
          </a:p>
          <a:p>
            <a:r>
              <a:rPr lang="en-US" b="1" dirty="0"/>
              <a:t>Illicit drug use</a:t>
            </a:r>
          </a:p>
          <a:p>
            <a:r>
              <a:rPr lang="en-US" b="1" dirty="0"/>
              <a:t>Social isolation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539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RESILIENCE/RECOVERY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Facilitate Recovery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Social support/connectedness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Confidence in one’s ability to manage this stressor based upon based experiences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Problem focused coping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Adaptability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Optimism/hope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Barriers to Recovery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373368" y="2756580"/>
            <a:ext cx="4754880" cy="3439267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200" b="1" dirty="0"/>
              <a:t>Stressors are persistent and overwhelm the capacity of the individual to respond over time.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200" b="1" dirty="0"/>
              <a:t>Disengagement coping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200" b="1" dirty="0"/>
              <a:t>Alcohol/Drug Abuse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200" b="1" dirty="0"/>
              <a:t>Negative rumination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200" b="1" dirty="0"/>
              <a:t>Cognitive rigidity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67052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Do’s &amp; don’ts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96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 You: Do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Make contact with others, share stories</a:t>
            </a:r>
          </a:p>
          <a:p>
            <a:r>
              <a:rPr lang="en-US" b="1" dirty="0"/>
              <a:t>Engage in positive distracting activities (sports, hobbies, reading)</a:t>
            </a:r>
          </a:p>
          <a:p>
            <a:r>
              <a:rPr lang="en-US" b="1" dirty="0"/>
              <a:t>Get adequate rest, eat healthy meals</a:t>
            </a:r>
          </a:p>
          <a:p>
            <a:r>
              <a:rPr lang="en-US" b="1" dirty="0"/>
              <a:t>Try to maintain a normal schedule</a:t>
            </a:r>
          </a:p>
          <a:p>
            <a:r>
              <a:rPr lang="en-US" b="1" dirty="0"/>
              <a:t>Schedule pleasant activities</a:t>
            </a:r>
          </a:p>
          <a:p>
            <a:r>
              <a:rPr lang="en-US" b="1" dirty="0"/>
              <a:t> Focus on something practical you can do now to manage the situation</a:t>
            </a:r>
          </a:p>
          <a:p>
            <a:r>
              <a:rPr lang="en-US" b="1" dirty="0"/>
              <a:t>Exercise in moderation</a:t>
            </a:r>
          </a:p>
          <a:p>
            <a:r>
              <a:rPr lang="en-US" b="1" dirty="0"/>
              <a:t>Use relaxation methods (breathing exercises, </a:t>
            </a:r>
            <a:r>
              <a:rPr lang="en-US" b="1" dirty="0" err="1"/>
              <a:t>medidation</a:t>
            </a:r>
            <a:r>
              <a:rPr lang="en-US" b="1" dirty="0"/>
              <a:t>, calming self-talk, soothing music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924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73368" y="2585544"/>
            <a:ext cx="4418129" cy="3370753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661250"/>
            <a:ext cx="10058400" cy="1371600"/>
          </a:xfrm>
        </p:spPr>
        <p:txBody>
          <a:bodyPr/>
          <a:lstStyle/>
          <a:p>
            <a:r>
              <a:rPr lang="en-US" b="1" dirty="0"/>
              <a:t>WHY HERE? WHY NOW?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FIRST RESPONDERS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Service capacity</a:t>
            </a:r>
          </a:p>
          <a:p>
            <a:r>
              <a:rPr lang="en-US" sz="2400" b="1" dirty="0"/>
              <a:t>Build your resources to help others</a:t>
            </a:r>
          </a:p>
          <a:p>
            <a:r>
              <a:rPr lang="en-US" sz="2400" b="1" dirty="0"/>
              <a:t>Prevent hurricane related traumatic stress reactions.</a:t>
            </a:r>
          </a:p>
          <a:p>
            <a:r>
              <a:rPr lang="en-US" sz="2400" b="1" dirty="0"/>
              <a:t>Encourage resilience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HURRICANE IRMA</a:t>
            </a:r>
          </a:p>
        </p:txBody>
      </p:sp>
      <p:pic>
        <p:nvPicPr>
          <p:cNvPr id="1026" name="Picture 2" descr="Image result for hurricane irma image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534808" y="2714414"/>
            <a:ext cx="4128862" cy="306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996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 You: What doesn’t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Wait until you are so stressed an exhausted that you cannot benefit from talking with someone else</a:t>
            </a:r>
          </a:p>
          <a:p>
            <a:r>
              <a:rPr lang="en-US" b="1" dirty="0"/>
              <a:t>Use alcohol or non- prescription drugs to cope</a:t>
            </a:r>
          </a:p>
          <a:p>
            <a:r>
              <a:rPr lang="en-US" b="1" dirty="0"/>
              <a:t>Engage in violence or conflict</a:t>
            </a:r>
          </a:p>
          <a:p>
            <a:r>
              <a:rPr lang="en-US" b="1" dirty="0"/>
              <a:t>Overeat or fail to eat</a:t>
            </a:r>
          </a:p>
          <a:p>
            <a:r>
              <a:rPr lang="en-US" b="1" dirty="0"/>
              <a:t>Blaming others, anger, bitterness</a:t>
            </a:r>
          </a:p>
          <a:p>
            <a:r>
              <a:rPr lang="en-US" b="1" dirty="0"/>
              <a:t>Working too much</a:t>
            </a:r>
          </a:p>
          <a:p>
            <a:r>
              <a:rPr lang="en-US" b="1" dirty="0"/>
              <a:t>Extreme withdrawal from family, friends, co-workers</a:t>
            </a:r>
          </a:p>
          <a:p>
            <a:r>
              <a:rPr lang="en-US" b="1" dirty="0"/>
              <a:t>Doing risky things (driving recklessly, substance abuses, not adequate precautions)</a:t>
            </a:r>
          </a:p>
          <a:p>
            <a:r>
              <a:rPr lang="en-US" b="1" dirty="0"/>
              <a:t>Excessive TV or computer games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19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</a:t>
            </a:r>
            <a:r>
              <a:rPr lang="en-US" sz="4000" b="1" dirty="0">
                <a:solidFill>
                  <a:schemeClr val="tx1"/>
                </a:solidFill>
              </a:rPr>
              <a:t>ORKING</a:t>
            </a:r>
            <a:r>
              <a:rPr lang="en-US" b="1" dirty="0"/>
              <a:t> WITH OTHERS….Do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66800" y="1773621"/>
            <a:ext cx="10058400" cy="465871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Listen to their experience</a:t>
            </a:r>
          </a:p>
          <a:p>
            <a:r>
              <a:rPr lang="en-US" sz="2800" b="1" dirty="0"/>
              <a:t>Help them to establish a sense of safety</a:t>
            </a:r>
          </a:p>
          <a:p>
            <a:r>
              <a:rPr lang="en-US" sz="2800" b="1" dirty="0"/>
              <a:t>Help with practical  concerns</a:t>
            </a:r>
          </a:p>
          <a:p>
            <a:r>
              <a:rPr lang="en-US" sz="2800" b="1" dirty="0"/>
              <a:t>Help them establish a sense of connection with yourself and others</a:t>
            </a:r>
          </a:p>
          <a:p>
            <a:r>
              <a:rPr lang="en-US" sz="2800" b="1" dirty="0"/>
              <a:t>Encourage them to face stresses one at a time, one day at a time and respect their way of coping</a:t>
            </a:r>
          </a:p>
          <a:p>
            <a:r>
              <a:rPr lang="en-US" sz="2800" b="1" dirty="0"/>
              <a:t>Be a calming presence</a:t>
            </a:r>
          </a:p>
          <a:p>
            <a:r>
              <a:rPr lang="en-US" sz="2800" b="1" dirty="0"/>
              <a:t> Help establish a sense of hope, optimism via “baby steps.” Remind them they have risen before.</a:t>
            </a:r>
          </a:p>
        </p:txBody>
      </p:sp>
    </p:spTree>
    <p:extLst>
      <p:ext uri="{BB962C8B-B14F-4D97-AF65-F5344CB8AC3E}">
        <p14:creationId xmlns:p14="http://schemas.microsoft.com/office/powerpoint/2010/main" val="3336730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TAKING CARE OF OTHERS…Don’t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Ask them if they are ok </a:t>
            </a:r>
            <a:r>
              <a:rPr lang="en-US" sz="2400" b="1" dirty="0">
                <a:solidFill>
                  <a:schemeClr val="tx2"/>
                </a:solidFill>
              </a:rPr>
              <a:t>(instead: how are things going?)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sz="24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Tell them they will be ok </a:t>
            </a:r>
            <a:r>
              <a:rPr lang="en-US" sz="2400" b="1" dirty="0">
                <a:solidFill>
                  <a:schemeClr val="tx2"/>
                </a:solidFill>
              </a:rPr>
              <a:t>(instead: express belief that everyone is capable of recovery, most people are resilient and can bounce back) </a:t>
            </a:r>
          </a:p>
          <a:p>
            <a:pPr marL="0" indent="0">
              <a:buClr>
                <a:srgbClr val="FFFF00"/>
              </a:buClr>
              <a:buNone/>
            </a:pPr>
            <a:endParaRPr lang="en-US" sz="24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Make false promises or tell them things will return to “normal.”   </a:t>
            </a:r>
            <a:r>
              <a:rPr lang="en-US" sz="2400" b="1" dirty="0">
                <a:solidFill>
                  <a:schemeClr val="tx2"/>
                </a:solidFill>
              </a:rPr>
              <a:t>(Instead:  there will be a “new normal.”)</a:t>
            </a:r>
          </a:p>
          <a:p>
            <a:pPr marL="0" indent="0">
              <a:buClr>
                <a:srgbClr val="FFFF00"/>
              </a:buClr>
              <a:buNone/>
            </a:pPr>
            <a:endParaRPr lang="en-US" sz="24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400" b="1" dirty="0"/>
              <a:t>Minimize their distress </a:t>
            </a:r>
            <a:r>
              <a:rPr lang="en-US" sz="2400" b="1" dirty="0">
                <a:solidFill>
                  <a:schemeClr val="tx2"/>
                </a:solidFill>
              </a:rPr>
              <a:t>(show compassion, empathy)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sz="2400" b="1" dirty="0"/>
          </a:p>
          <a:p>
            <a:pPr marL="0" indent="0">
              <a:buClr>
                <a:srgbClr val="FFFF00"/>
              </a:buClr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51829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Image result for Thank you imag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49062" y="732467"/>
            <a:ext cx="6951952" cy="521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48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17027" y="471389"/>
            <a:ext cx="10058400" cy="1371600"/>
          </a:xfrm>
        </p:spPr>
        <p:txBody>
          <a:bodyPr/>
          <a:lstStyle/>
          <a:p>
            <a:r>
              <a:rPr lang="en-US" b="1" dirty="0"/>
              <a:t>WHAT IS TRAUMA?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11621" y="1842989"/>
            <a:ext cx="10058400" cy="4234618"/>
          </a:xfrm>
        </p:spPr>
        <p:txBody>
          <a:bodyPr>
            <a:noAutofit/>
          </a:bodyPr>
          <a:lstStyle/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000" b="1" dirty="0"/>
              <a:t>Events or experiences that are </a:t>
            </a:r>
            <a:r>
              <a:rPr lang="en-US" sz="2000" b="1" i="1" dirty="0"/>
              <a:t>shocking</a:t>
            </a:r>
            <a:r>
              <a:rPr lang="en-US" sz="2000" b="1" dirty="0"/>
              <a:t> and </a:t>
            </a:r>
            <a:r>
              <a:rPr lang="en-US" sz="2000" b="1" i="1" dirty="0"/>
              <a:t>overwhelming</a:t>
            </a:r>
            <a:r>
              <a:rPr lang="en-US" sz="2000" b="1" dirty="0"/>
              <a:t>, typically involving threat to the physical, emotional, or psychological safety and well-being of the individual victim(s), loved ones, friends or others.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000" b="1" dirty="0"/>
              <a:t>Military combat, acts of terror, motor vehicle and other accidents, </a:t>
            </a:r>
            <a:r>
              <a:rPr lang="en-US" sz="2000" b="1" i="1" dirty="0"/>
              <a:t>natural</a:t>
            </a:r>
            <a:r>
              <a:rPr lang="en-US" sz="2000" b="1" dirty="0"/>
              <a:t> or human caused </a:t>
            </a:r>
            <a:r>
              <a:rPr lang="en-US" sz="2000" b="1" i="1" dirty="0"/>
              <a:t>disasters</a:t>
            </a:r>
            <a:r>
              <a:rPr lang="en-US" sz="2000" b="1" dirty="0"/>
              <a:t>, sexual and emotional abuse, and many other causes.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000" b="1" dirty="0"/>
              <a:t>The occurrence is usually sudden and unexpected.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v"/>
            </a:pPr>
            <a:r>
              <a:rPr lang="en-US" sz="2000" b="1" dirty="0"/>
              <a:t>The impact/duration of the stressors may be short term or long term.</a:t>
            </a:r>
          </a:p>
        </p:txBody>
      </p:sp>
    </p:spTree>
    <p:extLst>
      <p:ext uri="{BB962C8B-B14F-4D97-AF65-F5344CB8AC3E}">
        <p14:creationId xmlns:p14="http://schemas.microsoft.com/office/powerpoint/2010/main" val="293457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SYMPTOMS OF TRAUMATIC STRESS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en-US" sz="2400" b="1" dirty="0"/>
              <a:t>Recurrent, involuntary, intrusive recollections of the event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endParaRPr lang="en-US" sz="2400" b="1" dirty="0"/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en-US" sz="2400" b="1" dirty="0"/>
              <a:t>Avoidance of stimuli associated with the trauma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endParaRPr lang="en-US" sz="2400" b="1" dirty="0"/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en-US" sz="2400" b="1" dirty="0"/>
              <a:t>Negative alterations in cognition or moods; numbing (or both) associated with the event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endParaRPr lang="en-US" sz="2400" b="1" dirty="0"/>
          </a:p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en-US" sz="2400" b="1" dirty="0"/>
              <a:t>Heightened arousal and reactivity to the event including heightened sensitivity to potential threat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229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Many of these reactions are </a:t>
            </a:r>
            <a:r>
              <a:rPr lang="en-US" sz="4800" b="1" i="1" dirty="0"/>
              <a:t>normal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8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stop the maintenance and persistence of stress symptoms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Build resilience</a:t>
            </a:r>
          </a:p>
        </p:txBody>
      </p:sp>
    </p:spTree>
    <p:extLst>
      <p:ext uri="{BB962C8B-B14F-4D97-AF65-F5344CB8AC3E}">
        <p14:creationId xmlns:p14="http://schemas.microsoft.com/office/powerpoint/2010/main" val="2762570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7386" y="682008"/>
            <a:ext cx="10058400" cy="1371600"/>
          </a:xfrm>
        </p:spPr>
        <p:txBody>
          <a:bodyPr>
            <a:normAutofit/>
          </a:bodyPr>
          <a:lstStyle/>
          <a:p>
            <a:r>
              <a:rPr lang="en-US" b="1" dirty="0"/>
              <a:t> What is Resilience?</a:t>
            </a:r>
            <a:endParaRPr lang="es-MX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416269" y="1981200"/>
            <a:ext cx="3822192" cy="380474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The qualities that enable an individual to thrive despite adversity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Protective against the development of long term mental health problems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Power for recovery</a:t>
            </a:r>
          </a:p>
          <a:p>
            <a:pPr marL="0" indent="0">
              <a:buNone/>
            </a:pPr>
            <a:endParaRPr lang="en-US" sz="2400" b="1" dirty="0"/>
          </a:p>
          <a:p>
            <a:endParaRPr lang="es-MX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5511" y="1815080"/>
            <a:ext cx="4068672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77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4"/>
          <p:cNvSpPr>
            <a:spLocks noGrp="1"/>
          </p:cNvSpPr>
          <p:nvPr>
            <p:ph sz="half" idx="1"/>
          </p:nvPr>
        </p:nvSpPr>
        <p:spPr>
          <a:xfrm>
            <a:off x="1752600" y="1905001"/>
            <a:ext cx="8915400" cy="42211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b="1" dirty="0"/>
              <a:t>“Our greatest glory is not </a:t>
            </a:r>
            <a:r>
              <a:rPr lang="es-MX" b="1" dirty="0"/>
              <a:t>in </a:t>
            </a:r>
            <a:r>
              <a:rPr lang="es-MX" b="1" dirty="0" err="1"/>
              <a:t>never</a:t>
            </a:r>
            <a:r>
              <a:rPr lang="es-MX" b="1" dirty="0"/>
              <a:t> </a:t>
            </a:r>
            <a:r>
              <a:rPr lang="es-MX" b="1" dirty="0" err="1"/>
              <a:t>falling</a:t>
            </a:r>
            <a:r>
              <a:rPr lang="es-MX" b="1" dirty="0"/>
              <a:t>,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s-MX" b="1" dirty="0"/>
              <a:t>   </a:t>
            </a:r>
            <a:r>
              <a:rPr lang="es-MX" b="1" dirty="0" err="1"/>
              <a:t>but</a:t>
            </a:r>
            <a:r>
              <a:rPr lang="es-MX" b="1" dirty="0"/>
              <a:t> in </a:t>
            </a:r>
            <a:r>
              <a:rPr lang="es-MX" b="1" dirty="0" err="1"/>
              <a:t>rising</a:t>
            </a:r>
            <a:r>
              <a:rPr lang="es-MX" b="1" dirty="0"/>
              <a:t> </a:t>
            </a:r>
            <a:r>
              <a:rPr lang="es-MX" b="1" dirty="0" err="1"/>
              <a:t>every</a:t>
            </a:r>
            <a:r>
              <a:rPr lang="es-MX" b="1" dirty="0"/>
              <a:t> time </a:t>
            </a:r>
            <a:r>
              <a:rPr lang="es-MX" b="1" dirty="0" err="1"/>
              <a:t>we</a:t>
            </a:r>
            <a:r>
              <a:rPr lang="es-MX" b="1" dirty="0"/>
              <a:t> </a:t>
            </a:r>
            <a:r>
              <a:rPr lang="es-MX" b="1" dirty="0" err="1"/>
              <a:t>fall</a:t>
            </a:r>
            <a:r>
              <a:rPr lang="es-MX" b="1" dirty="0"/>
              <a:t>”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sz="2000" b="1" dirty="0"/>
              <a:t>(</a:t>
            </a:r>
            <a:r>
              <a:rPr lang="en-US" sz="2000" b="1" dirty="0" err="1"/>
              <a:t>Confuscius</a:t>
            </a:r>
            <a:r>
              <a:rPr lang="en-US" sz="2000" b="1" dirty="0"/>
              <a:t>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r>
              <a:rPr lang="en-US" dirty="0"/>
              <a:t>			      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dirty="0"/>
              <a:t>			</a:t>
            </a:r>
            <a:r>
              <a:rPr lang="en-US" b="1" dirty="0"/>
              <a:t>        “That which does not kill us can only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b="1" dirty="0"/>
              <a:t>			          make us stronger”</a:t>
            </a:r>
          </a:p>
          <a:p>
            <a:pPr marL="0" indent="0">
              <a:buNone/>
            </a:pPr>
            <a:r>
              <a:rPr lang="en-US" b="1" dirty="0"/>
              <a:t>			          </a:t>
            </a:r>
            <a:r>
              <a:rPr lang="en-US" sz="2000" b="1" dirty="0"/>
              <a:t>(Nietzsche)</a:t>
            </a:r>
          </a:p>
        </p:txBody>
      </p:sp>
      <p:pic>
        <p:nvPicPr>
          <p:cNvPr id="26629" name="Picture 5" descr="nietzsch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9546" y="3118945"/>
            <a:ext cx="2741660" cy="2819400"/>
          </a:xfrm>
          <a:prstGeom prst="rect">
            <a:avLst/>
          </a:prstGeom>
          <a:noFill/>
        </p:spPr>
      </p:pic>
      <p:pic>
        <p:nvPicPr>
          <p:cNvPr id="26630" name="Picture 6" descr="Confucius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0233" y="1119982"/>
            <a:ext cx="2912423" cy="289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788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theory outpaces the science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47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633</TotalTime>
  <Words>982</Words>
  <Application>Microsoft Macintosh PowerPoint</Application>
  <PresentationFormat>Widescreen</PresentationFormat>
  <Paragraphs>157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</vt:lpstr>
      <vt:lpstr>Savon</vt:lpstr>
      <vt:lpstr>Psychological First Aid for building resilience</vt:lpstr>
      <vt:lpstr>WHY HERE? WHY NOW?</vt:lpstr>
      <vt:lpstr>WHAT IS TRAUMA?</vt:lpstr>
      <vt:lpstr>SYMPTOMS OF TRAUMATIC STRESS </vt:lpstr>
      <vt:lpstr>Many of these reactions are normal</vt:lpstr>
      <vt:lpstr>stop the maintenance and persistence of stress symptoms  Build resilience</vt:lpstr>
      <vt:lpstr> What is Resilience?</vt:lpstr>
      <vt:lpstr>PowerPoint Presentation</vt:lpstr>
      <vt:lpstr>The theory outpaces the science</vt:lpstr>
      <vt:lpstr>WHAT WE DO KNOW</vt:lpstr>
      <vt:lpstr>Normal and Expected Reactions</vt:lpstr>
      <vt:lpstr>TROUBLESOME</vt:lpstr>
      <vt:lpstr>coping</vt:lpstr>
      <vt:lpstr>1. PROBLEM FOCUSED COPING</vt:lpstr>
      <vt:lpstr>2. EMOTION FOCUSED COPING</vt:lpstr>
      <vt:lpstr>3. DISENGAGEMENT</vt:lpstr>
      <vt:lpstr>RESILIENCE/RECOVERY</vt:lpstr>
      <vt:lpstr>Do’s &amp; don’ts</vt:lpstr>
      <vt:lpstr>For You: Do</vt:lpstr>
      <vt:lpstr>For You: What doesn’t help</vt:lpstr>
      <vt:lpstr>WORKING WITH OTHERS….Do</vt:lpstr>
      <vt:lpstr>TAKING CARE OF OTHERS…Don’t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First Aid for building resilience</dc:title>
  <dc:creator>Grattan, Lynn M.</dc:creator>
  <cp:lastModifiedBy>Microsoft Office User</cp:lastModifiedBy>
  <cp:revision>37</cp:revision>
  <dcterms:created xsi:type="dcterms:W3CDTF">2017-10-13T15:23:25Z</dcterms:created>
  <dcterms:modified xsi:type="dcterms:W3CDTF">2019-03-12T20:02:32Z</dcterms:modified>
</cp:coreProperties>
</file>