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4.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318" r:id="rId3"/>
    <p:sldId id="319" r:id="rId4"/>
    <p:sldId id="320" r:id="rId5"/>
    <p:sldId id="300" r:id="rId6"/>
    <p:sldId id="321" r:id="rId7"/>
    <p:sldId id="293" r:id="rId8"/>
    <p:sldId id="290" r:id="rId9"/>
    <p:sldId id="264" r:id="rId10"/>
    <p:sldId id="342" r:id="rId11"/>
    <p:sldId id="305" r:id="rId12"/>
    <p:sldId id="323" r:id="rId13"/>
    <p:sldId id="294" r:id="rId14"/>
    <p:sldId id="316" r:id="rId15"/>
    <p:sldId id="268" r:id="rId16"/>
    <p:sldId id="330" r:id="rId17"/>
    <p:sldId id="331" r:id="rId18"/>
    <p:sldId id="269" r:id="rId19"/>
    <p:sldId id="333" r:id="rId20"/>
    <p:sldId id="332" r:id="rId21"/>
    <p:sldId id="265" r:id="rId22"/>
    <p:sldId id="299" r:id="rId23"/>
    <p:sldId id="266" r:id="rId24"/>
    <p:sldId id="325" r:id="rId25"/>
    <p:sldId id="291" r:id="rId26"/>
    <p:sldId id="339" r:id="rId27"/>
    <p:sldId id="298" r:id="rId28"/>
    <p:sldId id="308" r:id="rId29"/>
    <p:sldId id="270" r:id="rId30"/>
    <p:sldId id="271" r:id="rId31"/>
    <p:sldId id="317" r:id="rId32"/>
    <p:sldId id="275" r:id="rId33"/>
    <p:sldId id="276" r:id="rId34"/>
    <p:sldId id="277" r:id="rId35"/>
    <p:sldId id="340" r:id="rId36"/>
    <p:sldId id="34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ilton, Tess" initials="HT" lastIdx="16" clrIdx="0"/>
  <p:cmAuthor id="2" name="Mix, Jacqueline (CDC/DDNID/NCCDPHP)" initials="MJ("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9" autoAdjust="0"/>
    <p:restoredTop sz="86560" autoAdjust="0"/>
  </p:normalViewPr>
  <p:slideViewPr>
    <p:cSldViewPr snapToGrid="0">
      <p:cViewPr varScale="1">
        <p:scale>
          <a:sx n="133" d="100"/>
          <a:sy n="133" d="100"/>
        </p:scale>
        <p:origin x="984" y="192"/>
      </p:cViewPr>
      <p:guideLst>
        <p:guide orient="horz" pos="2160"/>
        <p:guide pos="3840"/>
      </p:guideLst>
    </p:cSldViewPr>
  </p:slideViewPr>
  <p:notesTextViewPr>
    <p:cViewPr>
      <p:scale>
        <a:sx n="1" d="1"/>
        <a:sy n="1" d="1"/>
      </p:scale>
      <p:origin x="0" y="0"/>
    </p:cViewPr>
  </p:notesTextViewPr>
  <p:sorterViewPr>
    <p:cViewPr>
      <p:scale>
        <a:sx n="100" d="100"/>
        <a:sy n="100" d="100"/>
      </p:scale>
      <p:origin x="0" y="-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127048182987E-2"/>
          <c:y val="0.18095388245327601"/>
          <c:w val="0.96298729518170101"/>
          <c:h val="0.69386573076866698"/>
        </c:manualLayout>
      </c:layout>
      <c:barChart>
        <c:barDir val="col"/>
        <c:grouping val="clustered"/>
        <c:varyColors val="0"/>
        <c:ser>
          <c:idx val="0"/>
          <c:order val="0"/>
          <c:tx>
            <c:strRef>
              <c:f>Sheet1!$B$1</c:f>
              <c:strCache>
                <c:ptCount val="1"/>
                <c:pt idx="0">
                  <c:v>Column1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tx>
                <c:rich>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r>
                      <a:rPr lang="en-US" dirty="0"/>
                      <a:t>71%</a:t>
                    </a:r>
                  </a:p>
                </c:rich>
              </c:tx>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8E-4D47-92AF-FAD0FAF30DC0}"/>
                </c:ext>
              </c:extLst>
            </c:dLbl>
            <c:dLbl>
              <c:idx val="1"/>
              <c:tx>
                <c:rich>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r>
                      <a:rPr lang="en-US" dirty="0"/>
                      <a:t>42%</a:t>
                    </a: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8E-4D47-92AF-FAD0FAF30DC0}"/>
                </c:ext>
              </c:extLst>
            </c:dLbl>
            <c:dLbl>
              <c:idx val="2"/>
              <c:tx>
                <c:rich>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r>
                      <a:rPr lang="en-US" dirty="0"/>
                      <a:t>19%</a:t>
                    </a: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8E-4D47-92AF-FAD0FAF30DC0}"/>
                </c:ext>
              </c:extLst>
            </c:dLbl>
            <c:dLbl>
              <c:idx val="3"/>
              <c:tx>
                <c:rich>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r>
                      <a:rPr lang="en-US" dirty="0"/>
                      <a:t>15%</a:t>
                    </a: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8E-4D47-92AF-FAD0FAF30DC0}"/>
                </c:ext>
              </c:extLst>
            </c:dLbl>
            <c:dLbl>
              <c:idx val="4"/>
              <c:tx>
                <c:rich>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r>
                      <a:rPr lang="en-US" dirty="0"/>
                      <a:t>14%</a:t>
                    </a: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8E-4D47-92AF-FAD0FAF30DC0}"/>
                </c:ext>
              </c:extLst>
            </c:dLbl>
            <c:dLbl>
              <c:idx val="5"/>
              <c:layout>
                <c:manualLayout>
                  <c:x val="4.25836590070474E-3"/>
                  <c:y val="8.3300716203503405E-2"/>
                </c:manualLayout>
              </c:layout>
              <c:tx>
                <c:rich>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r>
                      <a:rPr lang="en-US" dirty="0"/>
                      <a:t>9%</a:t>
                    </a: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8E-4D47-92AF-FAD0FAF30DC0}"/>
                </c:ext>
              </c:extLst>
            </c:dLbl>
            <c:dLbl>
              <c:idx val="6"/>
              <c:layout>
                <c:manualLayout>
                  <c:x val="1.4194553002350183E-3"/>
                  <c:y val="5.4352956256423286E-2"/>
                </c:manualLayout>
              </c:layout>
              <c:tx>
                <c:rich>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r>
                      <a:rPr lang="en-US" dirty="0"/>
                      <a:t>5%</a:t>
                    </a: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560722397685774E-2"/>
                      <c:h val="0.12228013193342901"/>
                    </c:manualLayout>
                  </c15:layout>
                </c:ext>
                <c:ext xmlns:c16="http://schemas.microsoft.com/office/drawing/2014/chart" uri="{C3380CC4-5D6E-409C-BE32-E72D297353CC}">
                  <c16:uniqueId val="{00000006-CF8E-4D47-92AF-FAD0FAF30DC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Excessive sweating</c:v>
                </c:pt>
                <c:pt idx="1">
                  <c:v>Headache</c:v>
                </c:pt>
                <c:pt idx="2">
                  <c:v>Dizziness</c:v>
                </c:pt>
                <c:pt idx="3">
                  <c:v>Nausea or vomiting</c:v>
                </c:pt>
                <c:pt idx="4">
                  <c:v>Muscle cramps</c:v>
                </c:pt>
                <c:pt idx="5">
                  <c:v>Confusion</c:v>
                </c:pt>
                <c:pt idx="6">
                  <c:v>Fainting</c:v>
                </c:pt>
              </c:strCache>
            </c:strRef>
          </c:cat>
          <c:val>
            <c:numRef>
              <c:f>Sheet1!$B$2:$B$8</c:f>
              <c:numCache>
                <c:formatCode>0</c:formatCode>
                <c:ptCount val="7"/>
                <c:pt idx="0">
                  <c:v>72</c:v>
                </c:pt>
                <c:pt idx="1">
                  <c:v>43</c:v>
                </c:pt>
                <c:pt idx="2">
                  <c:v>19</c:v>
                </c:pt>
                <c:pt idx="3">
                  <c:v>15</c:v>
                </c:pt>
                <c:pt idx="4">
                  <c:v>14</c:v>
                </c:pt>
                <c:pt idx="5">
                  <c:v>9</c:v>
                </c:pt>
                <c:pt idx="6">
                  <c:v>5</c:v>
                </c:pt>
              </c:numCache>
            </c:numRef>
          </c:val>
          <c:extLst>
            <c:ext xmlns:c16="http://schemas.microsoft.com/office/drawing/2014/chart" uri="{C3380CC4-5D6E-409C-BE32-E72D297353CC}">
              <c16:uniqueId val="{00000000-33F7-4CC4-BD4F-8BAE009B825D}"/>
            </c:ext>
          </c:extLst>
        </c:ser>
        <c:dLbls>
          <c:dLblPos val="inEnd"/>
          <c:showLegendKey val="0"/>
          <c:showVal val="1"/>
          <c:showCatName val="0"/>
          <c:showSerName val="0"/>
          <c:showPercent val="0"/>
          <c:showBubbleSize val="0"/>
        </c:dLbls>
        <c:gapWidth val="65"/>
        <c:axId val="368213592"/>
        <c:axId val="368213984"/>
      </c:barChart>
      <c:catAx>
        <c:axId val="368213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368213984"/>
        <c:crosses val="autoZero"/>
        <c:auto val="1"/>
        <c:lblAlgn val="ctr"/>
        <c:lblOffset val="100"/>
        <c:noMultiLvlLbl val="0"/>
      </c:catAx>
      <c:valAx>
        <c:axId val="3682139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682135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5.80529472650523E-2"/>
          <c:y val="2.7497005671107098E-2"/>
          <c:w val="0.92044251189969695"/>
          <c:h val="0.92591084583062799"/>
        </c:manualLayout>
      </c:layout>
      <c:barChart>
        <c:barDir val="col"/>
        <c:grouping val="clustered"/>
        <c:varyColors val="0"/>
        <c:ser>
          <c:idx val="0"/>
          <c:order val="0"/>
          <c:tx>
            <c:strRef>
              <c:f>Sheet1!$B$1</c:f>
              <c:strCache>
                <c:ptCount val="1"/>
                <c:pt idx="0">
                  <c:v>Mean HR ≥115bpm</c:v>
                </c:pt>
              </c:strCache>
            </c:strRef>
          </c:tx>
          <c:invertIfNegative val="0"/>
          <c:cat>
            <c:strRef>
              <c:f>Sheet1!$A$2</c:f>
              <c:strCache>
                <c:ptCount val="1"/>
                <c:pt idx="0">
                  <c:v>Category 1</c:v>
                </c:pt>
              </c:strCache>
            </c:strRef>
          </c:cat>
          <c:val>
            <c:numRef>
              <c:f>Sheet1!$B$2</c:f>
              <c:numCache>
                <c:formatCode>General</c:formatCode>
                <c:ptCount val="1"/>
                <c:pt idx="0">
                  <c:v>79.400000000000006</c:v>
                </c:pt>
              </c:numCache>
            </c:numRef>
          </c:val>
          <c:extLst>
            <c:ext xmlns:c16="http://schemas.microsoft.com/office/drawing/2014/chart" uri="{C3380CC4-5D6E-409C-BE32-E72D297353CC}">
              <c16:uniqueId val="{00000000-33A1-43E7-AF63-3261ADF10CA3}"/>
            </c:ext>
          </c:extLst>
        </c:ser>
        <c:ser>
          <c:idx val="1"/>
          <c:order val="1"/>
          <c:tx>
            <c:strRef>
              <c:f>Sheet1!$C$1</c:f>
              <c:strCache>
                <c:ptCount val="1"/>
                <c:pt idx="0">
                  <c:v>Mean HR &lt;115bpm</c:v>
                </c:pt>
              </c:strCache>
            </c:strRef>
          </c:tx>
          <c:invertIfNegative val="0"/>
          <c:cat>
            <c:strRef>
              <c:f>Sheet1!$A$2</c:f>
              <c:strCache>
                <c:ptCount val="1"/>
                <c:pt idx="0">
                  <c:v>Category 1</c:v>
                </c:pt>
              </c:strCache>
            </c:strRef>
          </c:cat>
          <c:val>
            <c:numRef>
              <c:f>Sheet1!$C$2</c:f>
              <c:numCache>
                <c:formatCode>General</c:formatCode>
                <c:ptCount val="1"/>
                <c:pt idx="0">
                  <c:v>20.6</c:v>
                </c:pt>
              </c:numCache>
            </c:numRef>
          </c:val>
          <c:extLst>
            <c:ext xmlns:c16="http://schemas.microsoft.com/office/drawing/2014/chart" uri="{C3380CC4-5D6E-409C-BE32-E72D297353CC}">
              <c16:uniqueId val="{00000001-33A1-43E7-AF63-3261ADF10CA3}"/>
            </c:ext>
          </c:extLst>
        </c:ser>
        <c:dLbls>
          <c:showLegendKey val="0"/>
          <c:showVal val="0"/>
          <c:showCatName val="0"/>
          <c:showSerName val="0"/>
          <c:showPercent val="0"/>
          <c:showBubbleSize val="0"/>
        </c:dLbls>
        <c:gapWidth val="150"/>
        <c:axId val="424746440"/>
        <c:axId val="424746832"/>
      </c:barChart>
      <c:catAx>
        <c:axId val="424746440"/>
        <c:scaling>
          <c:orientation val="minMax"/>
        </c:scaling>
        <c:delete val="1"/>
        <c:axPos val="b"/>
        <c:numFmt formatCode="General" sourceLinked="0"/>
        <c:majorTickMark val="out"/>
        <c:minorTickMark val="none"/>
        <c:tickLblPos val="nextTo"/>
        <c:crossAx val="424746832"/>
        <c:crosses val="autoZero"/>
        <c:auto val="1"/>
        <c:lblAlgn val="ctr"/>
        <c:lblOffset val="100"/>
        <c:noMultiLvlLbl val="0"/>
      </c:catAx>
      <c:valAx>
        <c:axId val="424746832"/>
        <c:scaling>
          <c:orientation val="minMax"/>
        </c:scaling>
        <c:delete val="0"/>
        <c:axPos val="l"/>
        <c:majorGridlines/>
        <c:numFmt formatCode="General" sourceLinked="1"/>
        <c:majorTickMark val="out"/>
        <c:minorTickMark val="none"/>
        <c:tickLblPos val="nextTo"/>
        <c:spPr>
          <a:solidFill>
            <a:schemeClr val="bg1">
              <a:lumMod val="75000"/>
              <a:alpha val="18000"/>
            </a:schemeClr>
          </a:solidFill>
        </c:spPr>
        <c:crossAx val="424746440"/>
        <c:crosses val="autoZero"/>
        <c:crossBetween val="between"/>
      </c:valAx>
      <c:spPr>
        <a:solidFill>
          <a:schemeClr val="bg1">
            <a:lumMod val="75000"/>
            <a:alpha val="16000"/>
          </a:schemeClr>
        </a:solidFill>
      </c:spPr>
    </c:plotArea>
    <c:plotVisOnly val="1"/>
    <c:dispBlanksAs val="gap"/>
    <c:showDLblsOverMax val="0"/>
  </c:chart>
  <c:spPr>
    <a:solidFill>
      <a:schemeClr val="bg1">
        <a:lumMod val="85000"/>
        <a:alpha val="62000"/>
      </a:schemeClr>
    </a:solidFill>
  </c:spPr>
  <c:txPr>
    <a:bodyPr/>
    <a:lstStyle/>
    <a:p>
      <a:pPr>
        <a:defRPr sz="2400" b="1" i="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24T15:35:02.024" idx="1">
    <p:pos x="10" y="10"/>
    <p:text>Can we make this into a small demographics table that also includes the other characteristics in the vulnerability framework such as duration of work during the work day, bmi, hypertenion/diabetes?</p:text>
    <p:extLst>
      <p:ext uri="{C676402C-5697-4E1C-873F-D02D1690AC5C}">
        <p15:threadingInfo xmlns:p15="http://schemas.microsoft.com/office/powerpoint/2012/main" timeZoneBias="240"/>
      </p:ext>
    </p:extLst>
  </p:cm>
  <p:cm authorId="2" dt="2018-10-24T15:36:10.431" idx="2">
    <p:pos x="10" y="106"/>
    <p:text>I can provide the data for this</p:text>
    <p:extLst>
      <p:ext uri="{C676402C-5697-4E1C-873F-D02D1690AC5C}">
        <p15:threadingInfo xmlns:p15="http://schemas.microsoft.com/office/powerpoint/2012/main" timeZoneBias="240">
          <p15:parentCm authorId="2"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0-24T14:33:37.350" idx="12">
    <p:pos x="10" y="10"/>
    <p:text>Do you want to also discuss 
Mean Ambient Temperature
Mean Relative Humidity</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8-10-24T15:36:32.409" idx="3">
    <p:pos x="10" y="10"/>
    <p:text>these slides on accelerometer data start with the more simple data and lead to the more complex FDA; not sure if you want to show them all or not</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0-24T14:47:35.033" idx="16">
    <p:pos x="10" y="10"/>
    <p:text>-Renal function, heat and other exposures 
-Climatic conditions, acclimation, and heat stress response</p:text>
    <p:extLst>
      <p:ext uri="{C676402C-5697-4E1C-873F-D02D1690AC5C}">
        <p15:threadingInfo xmlns:p15="http://schemas.microsoft.com/office/powerpoint/2012/main" timeZoneBias="240"/>
      </p:ext>
    </p:extLst>
  </p:cm>
</p:cmLst>
</file>

<file path=ppt/drawings/_rels/drawing1.xml.rels><?xml version="1.0" encoding="UTF-8" standalone="yes"?>
<Relationships xmlns="http://schemas.openxmlformats.org/package/2006/relationships"><Relationship Id="rId2" Type="http://schemas.microsoft.com/office/2007/relationships/hdphoto" Target="../media/hdphoto7.wdp"/><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0.46557</cdr:x>
      <cdr:y>0.39433</cdr:y>
    </cdr:from>
    <cdr:to>
      <cdr:x>0.53443</cdr:x>
      <cdr:y>0.66023</cdr:y>
    </cdr:to>
    <cdr:pic>
      <cdr:nvPicPr>
        <cdr:cNvPr id="2" name="Picture 1">
          <a:extLst xmlns:a="http://schemas.openxmlformats.org/drawingml/2006/main">
            <a:ext uri="{FF2B5EF4-FFF2-40B4-BE49-F238E27FC236}">
              <a16:creationId xmlns:a16="http://schemas.microsoft.com/office/drawing/2014/main" id="{55D084B5-D24D-0248-BD02-450C132BCB4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artisticPhotocopy/>
                  </a14:imgEffect>
                  <a14:imgEffect>
                    <a14:saturation sat="0"/>
                  </a14:imgEffect>
                </a14:imgLayer>
              </a14:imgProps>
            </a:ex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165543" y="1722762"/>
          <a:ext cx="616008" cy="116168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0.52328</cdr:x>
      <cdr:y>0.74433</cdr:y>
    </cdr:from>
    <cdr:to>
      <cdr:x>0.82064</cdr:x>
      <cdr:y>0.9879</cdr:y>
    </cdr:to>
    <cdr:sp macro="" textlink="">
      <cdr:nvSpPr>
        <cdr:cNvPr id="3" name="TextBox 2"/>
        <cdr:cNvSpPr txBox="1"/>
      </cdr:nvSpPr>
      <cdr:spPr>
        <a:xfrm xmlns:a="http://schemas.openxmlformats.org/drawingml/2006/main">
          <a:off x="4663863" y="2692846"/>
          <a:ext cx="2650242" cy="8811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solidFill>
                <a:schemeClr val="tx1"/>
              </a:solidFill>
              <a:ea typeface="Calibri"/>
              <a:cs typeface="Calibri"/>
            </a:rPr>
            <a:t>Mean </a:t>
          </a:r>
        </a:p>
        <a:p xmlns:a="http://schemas.openxmlformats.org/drawingml/2006/main">
          <a:pPr algn="ctr"/>
          <a:r>
            <a:rPr lang="en-US" sz="2400" b="1" dirty="0">
              <a:solidFill>
                <a:schemeClr val="tx1"/>
              </a:solidFill>
              <a:ea typeface="Calibri"/>
              <a:cs typeface="Calibri"/>
            </a:rPr>
            <a:t>HR </a:t>
          </a:r>
          <a:r>
            <a:rPr lang="en-US" sz="2400" b="0" i="0" dirty="0">
              <a:latin typeface="ＭＳ ゴシック"/>
              <a:ea typeface="ＭＳ ゴシック"/>
              <a:cs typeface="ＭＳ ゴシック"/>
            </a:rPr>
            <a:t>≥</a:t>
          </a:r>
          <a:r>
            <a:rPr lang="en-US" sz="2400" b="1" dirty="0">
              <a:solidFill>
                <a:schemeClr val="tx1"/>
              </a:solidFill>
              <a:ea typeface="Calibri"/>
              <a:cs typeface="Calibri"/>
            </a:rPr>
            <a:t>115bpm</a:t>
          </a:r>
          <a:endParaRPr lang="en-US" sz="2400" dirty="0">
            <a:solidFill>
              <a:schemeClr val="tx1"/>
            </a:solidFill>
          </a:endParaRPr>
        </a:p>
      </cdr:txBody>
    </cdr:sp>
  </cdr:relSizeAnchor>
  <cdr:relSizeAnchor xmlns:cdr="http://schemas.openxmlformats.org/drawingml/2006/chartDrawing">
    <cdr:from>
      <cdr:x>0.27027</cdr:x>
      <cdr:y>0.65356</cdr:y>
    </cdr:from>
    <cdr:to>
      <cdr:x>0.55037</cdr:x>
      <cdr:y>0.86159</cdr:y>
    </cdr:to>
    <cdr:sp macro="" textlink="">
      <cdr:nvSpPr>
        <cdr:cNvPr id="4" name="TextBox 3"/>
        <cdr:cNvSpPr txBox="1"/>
      </cdr:nvSpPr>
      <cdr:spPr>
        <a:xfrm xmlns:a="http://schemas.openxmlformats.org/drawingml/2006/main">
          <a:off x="2408837" y="2364450"/>
          <a:ext cx="2496431" cy="7526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a:solidFill>
                <a:schemeClr val="tx1"/>
              </a:solidFill>
              <a:ea typeface="Calibri"/>
              <a:cs typeface="Calibri"/>
            </a:rPr>
            <a:t>Mean </a:t>
          </a:r>
        </a:p>
        <a:p xmlns:a="http://schemas.openxmlformats.org/drawingml/2006/main">
          <a:pPr algn="ctr"/>
          <a:r>
            <a:rPr lang="en-US" sz="2400" b="1" dirty="0">
              <a:solidFill>
                <a:schemeClr val="tx1"/>
              </a:solidFill>
              <a:ea typeface="Calibri"/>
              <a:cs typeface="Calibri"/>
            </a:rPr>
            <a:t>HR &lt;115bpm</a:t>
          </a:r>
          <a:endParaRPr lang="en-US" sz="2400" dirty="0">
            <a:solidFill>
              <a:schemeClr val="tx1"/>
            </a:solidFill>
          </a:endParaRPr>
        </a:p>
      </cdr:txBody>
    </cdr:sp>
  </cdr:relSizeAnchor>
  <cdr:relSizeAnchor xmlns:cdr="http://schemas.openxmlformats.org/drawingml/2006/chartDrawing">
    <cdr:from>
      <cdr:x>0.36392</cdr:x>
      <cdr:y>0.10424</cdr:y>
    </cdr:from>
    <cdr:to>
      <cdr:x>0.48862</cdr:x>
      <cdr:y>0.18467</cdr:y>
    </cdr:to>
    <cdr:sp macro="" textlink="">
      <cdr:nvSpPr>
        <cdr:cNvPr id="5" name="TextBox 4"/>
        <cdr:cNvSpPr txBox="1"/>
      </cdr:nvSpPr>
      <cdr:spPr>
        <a:xfrm xmlns:a="http://schemas.openxmlformats.org/drawingml/2006/main">
          <a:off x="3243535" y="377127"/>
          <a:ext cx="1111413" cy="2909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1554846" rtl="0" eaLnBrk="1" latinLnBrk="0" hangingPunct="1">
            <a:defRPr sz="6100" kern="1200">
              <a:solidFill>
                <a:schemeClr val="tx1"/>
              </a:solidFill>
              <a:latin typeface="+mn-lt"/>
              <a:ea typeface="+mn-ea"/>
              <a:cs typeface="+mn-cs"/>
            </a:defRPr>
          </a:lvl1pPr>
          <a:lvl2pPr marL="1554846" algn="l" defTabSz="1554846" rtl="0" eaLnBrk="1" latinLnBrk="0" hangingPunct="1">
            <a:defRPr sz="6100" kern="1200">
              <a:solidFill>
                <a:schemeClr val="tx1"/>
              </a:solidFill>
              <a:latin typeface="+mn-lt"/>
              <a:ea typeface="+mn-ea"/>
              <a:cs typeface="+mn-cs"/>
            </a:defRPr>
          </a:lvl2pPr>
          <a:lvl3pPr marL="3109692" algn="l" defTabSz="1554846" rtl="0" eaLnBrk="1" latinLnBrk="0" hangingPunct="1">
            <a:defRPr sz="6100" kern="1200">
              <a:solidFill>
                <a:schemeClr val="tx1"/>
              </a:solidFill>
              <a:latin typeface="+mn-lt"/>
              <a:ea typeface="+mn-ea"/>
              <a:cs typeface="+mn-cs"/>
            </a:defRPr>
          </a:lvl3pPr>
          <a:lvl4pPr marL="4664537" algn="l" defTabSz="1554846" rtl="0" eaLnBrk="1" latinLnBrk="0" hangingPunct="1">
            <a:defRPr sz="6100" kern="1200">
              <a:solidFill>
                <a:schemeClr val="tx1"/>
              </a:solidFill>
              <a:latin typeface="+mn-lt"/>
              <a:ea typeface="+mn-ea"/>
              <a:cs typeface="+mn-cs"/>
            </a:defRPr>
          </a:lvl4pPr>
          <a:lvl5pPr marL="6219383" algn="l" defTabSz="1554846" rtl="0" eaLnBrk="1" latinLnBrk="0" hangingPunct="1">
            <a:defRPr sz="6100" kern="1200">
              <a:solidFill>
                <a:schemeClr val="tx1"/>
              </a:solidFill>
              <a:latin typeface="+mn-lt"/>
              <a:ea typeface="+mn-ea"/>
              <a:cs typeface="+mn-cs"/>
            </a:defRPr>
          </a:lvl5pPr>
          <a:lvl6pPr marL="7774229" algn="l" defTabSz="1554846" rtl="0" eaLnBrk="1" latinLnBrk="0" hangingPunct="1">
            <a:defRPr sz="6100" kern="1200">
              <a:solidFill>
                <a:schemeClr val="tx1"/>
              </a:solidFill>
              <a:latin typeface="+mn-lt"/>
              <a:ea typeface="+mn-ea"/>
              <a:cs typeface="+mn-cs"/>
            </a:defRPr>
          </a:lvl6pPr>
          <a:lvl7pPr marL="9329075" algn="l" defTabSz="1554846" rtl="0" eaLnBrk="1" latinLnBrk="0" hangingPunct="1">
            <a:defRPr sz="6100" kern="1200">
              <a:solidFill>
                <a:schemeClr val="tx1"/>
              </a:solidFill>
              <a:latin typeface="+mn-lt"/>
              <a:ea typeface="+mn-ea"/>
              <a:cs typeface="+mn-cs"/>
            </a:defRPr>
          </a:lvl7pPr>
          <a:lvl8pPr marL="10883920" algn="l" defTabSz="1554846" rtl="0" eaLnBrk="1" latinLnBrk="0" hangingPunct="1">
            <a:defRPr sz="6100" kern="1200">
              <a:solidFill>
                <a:schemeClr val="tx1"/>
              </a:solidFill>
              <a:latin typeface="+mn-lt"/>
              <a:ea typeface="+mn-ea"/>
              <a:cs typeface="+mn-cs"/>
            </a:defRPr>
          </a:lvl8pPr>
          <a:lvl9pPr marL="12438766" algn="l" defTabSz="1554846" rtl="0" eaLnBrk="1" latinLnBrk="0" hangingPunct="1">
            <a:defRPr sz="6100" kern="1200">
              <a:solidFill>
                <a:schemeClr val="tx1"/>
              </a:solidFill>
              <a:latin typeface="+mn-lt"/>
              <a:ea typeface="+mn-ea"/>
              <a:cs typeface="+mn-cs"/>
            </a:defRPr>
          </a:lvl9pPr>
        </a:lstStyle>
        <a:p xmlns:a="http://schemas.openxmlformats.org/drawingml/2006/main">
          <a:r>
            <a:rPr lang="en-US" sz="2800" b="1" dirty="0"/>
            <a:t>79.4%</a:t>
          </a:r>
        </a:p>
      </cdr:txBody>
    </cdr:sp>
  </cdr:relSizeAnchor>
  <cdr:relSizeAnchor xmlns:cdr="http://schemas.openxmlformats.org/drawingml/2006/chartDrawing">
    <cdr:from>
      <cdr:x>0.61898</cdr:x>
      <cdr:y>0.59698</cdr:y>
    </cdr:from>
    <cdr:to>
      <cdr:x>0.76413</cdr:x>
      <cdr:y>0.74161</cdr:y>
    </cdr:to>
    <cdr:sp macro="" textlink="">
      <cdr:nvSpPr>
        <cdr:cNvPr id="6" name="TextBox 5"/>
        <cdr:cNvSpPr txBox="1"/>
      </cdr:nvSpPr>
      <cdr:spPr>
        <a:xfrm xmlns:a="http://schemas.openxmlformats.org/drawingml/2006/main">
          <a:off x="5516772" y="2159780"/>
          <a:ext cx="1293666"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t>20.6</a:t>
          </a:r>
          <a:r>
            <a:rPr lang="en-US" sz="2400" b="1"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E1194-44A3-4F2A-ABA0-7948599AECCC}" type="datetimeFigureOut">
              <a:rPr lang="en-US" smtClean="0"/>
              <a:t>2/14/19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62052-1F60-4D5C-AF0E-F60DB4AD450D}" type="slidenum">
              <a:rPr lang="en-US" smtClean="0"/>
              <a:t>‹#›</a:t>
            </a:fld>
            <a:endParaRPr lang="en-US"/>
          </a:p>
        </p:txBody>
      </p:sp>
    </p:spTree>
    <p:extLst>
      <p:ext uri="{BB962C8B-B14F-4D97-AF65-F5344CB8AC3E}">
        <p14:creationId xmlns:p14="http://schemas.microsoft.com/office/powerpoint/2010/main" val="87061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1</a:t>
            </a:fld>
            <a:endParaRPr lang="en-US"/>
          </a:p>
        </p:txBody>
      </p:sp>
    </p:spTree>
    <p:extLst>
      <p:ext uri="{BB962C8B-B14F-4D97-AF65-F5344CB8AC3E}">
        <p14:creationId xmlns:p14="http://schemas.microsoft.com/office/powerpoint/2010/main" val="211152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Pre-shift and post-shift USG values  were categorized into values ≥ 1.020 or &lt;1.020, based upon the </a:t>
            </a:r>
            <a:r>
              <a:rPr lang="en-US" sz="1200" kern="1200" dirty="0" err="1">
                <a:solidFill>
                  <a:schemeClr val="tx1"/>
                </a:solidFill>
                <a:effectLst/>
                <a:latin typeface="+mn-lt"/>
                <a:ea typeface="+mn-ea"/>
                <a:cs typeface="+mn-cs"/>
              </a:rPr>
              <a:t>hypohydration</a:t>
            </a:r>
            <a:r>
              <a:rPr lang="en-US" sz="1200" kern="1200" dirty="0">
                <a:solidFill>
                  <a:schemeClr val="tx1"/>
                </a:solidFill>
                <a:effectLst/>
                <a:latin typeface="+mn-lt"/>
                <a:ea typeface="+mn-ea"/>
                <a:cs typeface="+mn-cs"/>
              </a:rPr>
              <a:t> threshold guideline of the American College of Sports Medicine (27). USG values &gt; 1.030 were considered to represent severe clinical dehydration (24, 28). </a:t>
            </a:r>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16</a:t>
            </a:fld>
            <a:endParaRPr lang="en-US"/>
          </a:p>
        </p:txBody>
      </p:sp>
    </p:spTree>
    <p:extLst>
      <p:ext uri="{BB962C8B-B14F-4D97-AF65-F5344CB8AC3E}">
        <p14:creationId xmlns:p14="http://schemas.microsoft.com/office/powerpoint/2010/main" val="356159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a:t>
            </a:r>
            <a:r>
              <a:rPr lang="en-US" baseline="0" dirty="0"/>
              <a:t> </a:t>
            </a:r>
            <a:r>
              <a:rPr lang="en-US" dirty="0"/>
              <a:t>update</a:t>
            </a:r>
            <a:r>
              <a:rPr lang="en-US" baseline="0" dirty="0"/>
              <a:t> with full sample</a:t>
            </a:r>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18</a:t>
            </a:fld>
            <a:endParaRPr lang="en-US"/>
          </a:p>
        </p:txBody>
      </p:sp>
    </p:spTree>
    <p:extLst>
      <p:ext uri="{BB962C8B-B14F-4D97-AF65-F5344CB8AC3E}">
        <p14:creationId xmlns:p14="http://schemas.microsoft.com/office/powerpoint/2010/main" val="3638137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results reflect</a:t>
            </a:r>
            <a:r>
              <a:rPr lang="en-US" baseline="0" dirty="0"/>
              <a:t> the symptoms reported during the work week. </a:t>
            </a:r>
          </a:p>
          <a:p>
            <a:r>
              <a:rPr lang="en-US" baseline="0" dirty="0"/>
              <a:t>These were summarized if the participant “ever reported” this symptom on at least one of their workdays.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D137C5-A24D-4843-8BA9-F1E1C1817C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765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Abby for infographic about symptom clustering?</a:t>
            </a:r>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22</a:t>
            </a:fld>
            <a:endParaRPr lang="en-US"/>
          </a:p>
        </p:txBody>
      </p:sp>
    </p:spTree>
    <p:extLst>
      <p:ext uri="{BB962C8B-B14F-4D97-AF65-F5344CB8AC3E}">
        <p14:creationId xmlns:p14="http://schemas.microsoft.com/office/powerpoint/2010/main" val="1912122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body</a:t>
            </a:r>
            <a:r>
              <a:rPr lang="en-US" baseline="0" dirty="0"/>
              <a:t> temperature and heart rate data from one person’s workday</a:t>
            </a:r>
          </a:p>
          <a:p>
            <a:endParaRPr lang="en-US" baseline="0" dirty="0"/>
          </a:p>
          <a:p>
            <a:r>
              <a:rPr lang="en-US" baseline="0" dirty="0"/>
              <a:t>For this analysis, the outcome was whether or not the core body temperature exceeded the recommended limits or not. </a:t>
            </a:r>
          </a:p>
          <a:p>
            <a:r>
              <a:rPr lang="en-US" baseline="0" dirty="0"/>
              <a:t>We removed physiologically implausible values but did not apply smoothing measures to the data prior to analysis.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8EF01-A3A1-47D0-9315-C6462F7BAF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071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8EF01-A3A1-47D0-9315-C6462F7BAF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886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25</a:t>
            </a:fld>
            <a:endParaRPr lang="en-US"/>
          </a:p>
        </p:txBody>
      </p:sp>
    </p:spTree>
    <p:extLst>
      <p:ext uri="{BB962C8B-B14F-4D97-AF65-F5344CB8AC3E}">
        <p14:creationId xmlns:p14="http://schemas.microsoft.com/office/powerpoint/2010/main" val="3667247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26</a:t>
            </a:fld>
            <a:endParaRPr lang="en-US"/>
          </a:p>
        </p:txBody>
      </p:sp>
    </p:spTree>
    <p:extLst>
      <p:ext uri="{BB962C8B-B14F-4D97-AF65-F5344CB8AC3E}">
        <p14:creationId xmlns:p14="http://schemas.microsoft.com/office/powerpoint/2010/main" val="3667247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updated</a:t>
            </a:r>
            <a:r>
              <a:rPr lang="en-US" baseline="0" dirty="0"/>
              <a:t> numbers from NIDDK </a:t>
            </a:r>
            <a:r>
              <a:rPr lang="en-US" dirty="0"/>
              <a:t>poster</a:t>
            </a:r>
          </a:p>
        </p:txBody>
      </p:sp>
      <p:sp>
        <p:nvSpPr>
          <p:cNvPr id="4" name="Slide Number Placeholder 3"/>
          <p:cNvSpPr>
            <a:spLocks noGrp="1"/>
          </p:cNvSpPr>
          <p:nvPr>
            <p:ph type="sldNum" sz="quarter" idx="10"/>
          </p:nvPr>
        </p:nvSpPr>
        <p:spPr/>
        <p:txBody>
          <a:bodyPr/>
          <a:lstStyle/>
          <a:p>
            <a:fld id="{49862052-1F60-4D5C-AF0E-F60DB4AD450D}" type="slidenum">
              <a:rPr lang="en-US" smtClean="0"/>
              <a:t>29</a:t>
            </a:fld>
            <a:endParaRPr lang="en-US"/>
          </a:p>
        </p:txBody>
      </p:sp>
    </p:spTree>
    <p:extLst>
      <p:ext uri="{BB962C8B-B14F-4D97-AF65-F5344CB8AC3E}">
        <p14:creationId xmlns:p14="http://schemas.microsoft.com/office/powerpoint/2010/main" val="2172160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32</a:t>
            </a:fld>
            <a:endParaRPr lang="en-US"/>
          </a:p>
        </p:txBody>
      </p:sp>
    </p:spTree>
    <p:extLst>
      <p:ext uri="{BB962C8B-B14F-4D97-AF65-F5344CB8AC3E}">
        <p14:creationId xmlns:p14="http://schemas.microsoft.com/office/powerpoint/2010/main" val="58845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framework</a:t>
            </a:r>
          </a:p>
        </p:txBody>
      </p:sp>
      <p:sp>
        <p:nvSpPr>
          <p:cNvPr id="4" name="Slide Number Placeholder 3"/>
          <p:cNvSpPr>
            <a:spLocks noGrp="1"/>
          </p:cNvSpPr>
          <p:nvPr>
            <p:ph type="sldNum" sz="quarter" idx="10"/>
          </p:nvPr>
        </p:nvSpPr>
        <p:spPr/>
        <p:txBody>
          <a:bodyPr/>
          <a:lstStyle/>
          <a:p>
            <a:fld id="{8D54B426-70D7-4A1F-A258-F7604FCAC58F}" type="slidenum">
              <a:rPr lang="en-US" smtClean="0"/>
              <a:t>4</a:t>
            </a:fld>
            <a:endParaRPr lang="en-US"/>
          </a:p>
        </p:txBody>
      </p:sp>
    </p:spTree>
    <p:extLst>
      <p:ext uri="{BB962C8B-B14F-4D97-AF65-F5344CB8AC3E}">
        <p14:creationId xmlns:p14="http://schemas.microsoft.com/office/powerpoint/2010/main" val="1109987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35</a:t>
            </a:fld>
            <a:endParaRPr lang="en-US"/>
          </a:p>
        </p:txBody>
      </p:sp>
    </p:spTree>
    <p:extLst>
      <p:ext uri="{BB962C8B-B14F-4D97-AF65-F5344CB8AC3E}">
        <p14:creationId xmlns:p14="http://schemas.microsoft.com/office/powerpoint/2010/main" val="3906897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36</a:t>
            </a:fld>
            <a:endParaRPr lang="en-US"/>
          </a:p>
        </p:txBody>
      </p:sp>
    </p:spTree>
    <p:extLst>
      <p:ext uri="{BB962C8B-B14F-4D97-AF65-F5344CB8AC3E}">
        <p14:creationId xmlns:p14="http://schemas.microsoft.com/office/powerpoint/2010/main" val="3494857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ACGIH</a:t>
            </a:r>
            <a:r>
              <a:rPr lang="en-US" baseline="0" dirty="0"/>
              <a:t> sets limits t</a:t>
            </a:r>
            <a:r>
              <a:rPr lang="en-US" sz="1200" kern="1200" dirty="0">
                <a:solidFill>
                  <a:schemeClr val="tx1"/>
                </a:solidFill>
                <a:latin typeface="+mn-lt"/>
                <a:ea typeface="+mn-ea"/>
                <a:cs typeface="+mn-cs"/>
              </a:rPr>
              <a:t>hat a healthy worker can be repeatedly exposed without adverse health effects</a:t>
            </a:r>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7</a:t>
            </a:fld>
            <a:endParaRPr lang="en-US"/>
          </a:p>
        </p:txBody>
      </p:sp>
    </p:spTree>
    <p:extLst>
      <p:ext uri="{BB962C8B-B14F-4D97-AF65-F5344CB8AC3E}">
        <p14:creationId xmlns:p14="http://schemas.microsoft.com/office/powerpoint/2010/main" val="209711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Carried</a:t>
            </a:r>
            <a:r>
              <a:rPr lang="en-US" baseline="0" dirty="0"/>
              <a:t> over monitors from pilot to track activity, core temperature, and heart rate during the workday</a:t>
            </a:r>
          </a:p>
          <a:p>
            <a:endParaRPr lang="en-US" baseline="0" dirty="0"/>
          </a:p>
          <a:p>
            <a:r>
              <a:rPr lang="en-US" baseline="0" dirty="0"/>
              <a:t>Added devices: </a:t>
            </a:r>
          </a:p>
          <a:p>
            <a:r>
              <a:rPr lang="en-US" baseline="0" dirty="0"/>
              <a:t>to monitor temperatures in the home- to assess “recovery” conditions</a:t>
            </a:r>
          </a:p>
          <a:p>
            <a:r>
              <a:rPr lang="en-US" baseline="0" dirty="0"/>
              <a:t>and to monitor microenvironment of each farmworker in the workplace- to assess more precise heat exposure, accounting for shade cloths, trees, UV radiation, etc.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4B426-70D7-4A1F-A258-F7604FCAC5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11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11</a:t>
            </a:fld>
            <a:endParaRPr lang="en-US"/>
          </a:p>
        </p:txBody>
      </p:sp>
    </p:spTree>
    <p:extLst>
      <p:ext uri="{BB962C8B-B14F-4D97-AF65-F5344CB8AC3E}">
        <p14:creationId xmlns:p14="http://schemas.microsoft.com/office/powerpoint/2010/main" val="335709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12</a:t>
            </a:fld>
            <a:endParaRPr lang="en-US"/>
          </a:p>
        </p:txBody>
      </p:sp>
    </p:spTree>
    <p:extLst>
      <p:ext uri="{BB962C8B-B14F-4D97-AF65-F5344CB8AC3E}">
        <p14:creationId xmlns:p14="http://schemas.microsoft.com/office/powerpoint/2010/main" val="1280975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under revision at American</a:t>
            </a:r>
            <a:r>
              <a:rPr lang="en-US" baseline="0" dirty="0"/>
              <a:t> Journal of Industrial Medicine</a:t>
            </a:r>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13</a:t>
            </a:fld>
            <a:endParaRPr lang="en-US"/>
          </a:p>
        </p:txBody>
      </p:sp>
    </p:spTree>
    <p:extLst>
      <p:ext uri="{BB962C8B-B14F-4D97-AF65-F5344CB8AC3E}">
        <p14:creationId xmlns:p14="http://schemas.microsoft.com/office/powerpoint/2010/main" val="17120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under revision at American</a:t>
            </a:r>
            <a:r>
              <a:rPr lang="en-US" baseline="0" dirty="0"/>
              <a:t> Journal of Industrial Medicine</a:t>
            </a:r>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14</a:t>
            </a:fld>
            <a:endParaRPr lang="en-US"/>
          </a:p>
        </p:txBody>
      </p:sp>
    </p:spTree>
    <p:extLst>
      <p:ext uri="{BB962C8B-B14F-4D97-AF65-F5344CB8AC3E}">
        <p14:creationId xmlns:p14="http://schemas.microsoft.com/office/powerpoint/2010/main" val="364906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This plot shows the overall pattern of physical</a:t>
            </a:r>
            <a:r>
              <a:rPr lang="en-US" sz="1200" baseline="0" dirty="0">
                <a:cs typeface="Arial" panose="020B0604020202020204" pitchFamily="34" charset="0"/>
              </a:rPr>
              <a:t> activity over the work day by primary agricultural type (fernery, field crop, nursery)</a:t>
            </a:r>
            <a:endParaRPr lang="en-US"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cs typeface="Arial" panose="020B0604020202020204" pitchFamily="34" charset="0"/>
              </a:rPr>
              <a:t>Vector magnitude (VM3)</a:t>
            </a:r>
            <a:r>
              <a:rPr lang="en-US" sz="1200" dirty="0">
                <a:cs typeface="Arial" panose="020B0604020202020204" pitchFamily="34" charset="0"/>
              </a:rPr>
              <a:t>: a composite activity count measure incorporating all three planes of motion, which</a:t>
            </a:r>
            <a:r>
              <a:rPr lang="en-US" sz="1200" baseline="0" dirty="0">
                <a:cs typeface="Arial" panose="020B0604020202020204" pitchFamily="34" charset="0"/>
              </a:rPr>
              <a:t> is output by the accelerometer</a:t>
            </a:r>
            <a:endParaRPr lang="en-US"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Median values were used as data were skewed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Functional data analysis (FDA) was used to examine activity patterns over the work day by agricultural work type</a:t>
            </a:r>
            <a:r>
              <a:rPr lang="en-US" sz="1200" b="1" dirty="0">
                <a:cs typeface="Arial" panose="020B0604020202020204" pitchFamily="34" charset="0"/>
              </a:rPr>
              <a:t>; </a:t>
            </a:r>
            <a:r>
              <a:rPr lang="en-US" sz="1200" dirty="0">
                <a:cs typeface="Arial" panose="020B0604020202020204" pitchFamily="34" charset="0"/>
              </a:rPr>
              <a:t>differences in curves were determined using an omnibus test </a:t>
            </a:r>
          </a:p>
          <a:p>
            <a:endParaRPr lang="en-US" dirty="0"/>
          </a:p>
        </p:txBody>
      </p:sp>
      <p:sp>
        <p:nvSpPr>
          <p:cNvPr id="4" name="Slide Number Placeholder 3"/>
          <p:cNvSpPr>
            <a:spLocks noGrp="1"/>
          </p:cNvSpPr>
          <p:nvPr>
            <p:ph type="sldNum" sz="quarter" idx="10"/>
          </p:nvPr>
        </p:nvSpPr>
        <p:spPr/>
        <p:txBody>
          <a:bodyPr/>
          <a:lstStyle/>
          <a:p>
            <a:fld id="{49862052-1F60-4D5C-AF0E-F60DB4AD450D}" type="slidenum">
              <a:rPr lang="en-US" smtClean="0"/>
              <a:t>15</a:t>
            </a:fld>
            <a:endParaRPr lang="en-US"/>
          </a:p>
        </p:txBody>
      </p:sp>
    </p:spTree>
    <p:extLst>
      <p:ext uri="{BB962C8B-B14F-4D97-AF65-F5344CB8AC3E}">
        <p14:creationId xmlns:p14="http://schemas.microsoft.com/office/powerpoint/2010/main" val="85428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D985D48-FD14-4E2F-A989-E56FD4201F6D}" type="datetimeFigureOut">
              <a:rPr lang="en-US">
                <a:solidFill>
                  <a:prstClr val="black"/>
                </a:solidFill>
              </a:rPr>
              <a:pPr/>
              <a:t>2/14/19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988581A-0BFD-4386-9238-EBE90A8926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6806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D985D48-FD14-4E2F-A989-E56FD4201F6D}" type="datetimeFigureOut">
              <a:rPr lang="en-US">
                <a:solidFill>
                  <a:prstClr val="black"/>
                </a:solidFill>
              </a:rPr>
              <a:pPr/>
              <a:t>2/14/19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988581A-0BFD-4386-9238-EBE90A8926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566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D985D48-FD14-4E2F-A989-E56FD4201F6D}" type="datetimeFigureOut">
              <a:rPr lang="en-US">
                <a:solidFill>
                  <a:prstClr val="black"/>
                </a:solidFill>
              </a:rPr>
              <a:pPr/>
              <a:t>2/14/19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988581A-0BFD-4386-9238-EBE90A8926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395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D985D48-FD14-4E2F-A989-E56FD4201F6D}" type="datetimeFigureOut">
              <a:rPr lang="en-US">
                <a:solidFill>
                  <a:prstClr val="black"/>
                </a:solidFill>
              </a:rPr>
              <a:pPr/>
              <a:t>2/14/19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988581A-0BFD-4386-9238-EBE90A8926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295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D985D48-FD14-4E2F-A989-E56FD4201F6D}" type="datetimeFigureOut">
              <a:rPr lang="en-US">
                <a:solidFill>
                  <a:prstClr val="black"/>
                </a:solidFill>
              </a:rPr>
              <a:pPr/>
              <a:t>2/14/19</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988581A-0BFD-4386-9238-EBE90A8926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153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D985D48-FD14-4E2F-A989-E56FD4201F6D}" type="datetimeFigureOut">
              <a:rPr lang="en-US">
                <a:solidFill>
                  <a:prstClr val="black"/>
                </a:solidFill>
              </a:rPr>
              <a:pPr/>
              <a:t>2/14/19</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988581A-0BFD-4386-9238-EBE90A8926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697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D985D48-FD14-4E2F-A989-E56FD4201F6D}" type="datetimeFigureOut">
              <a:rPr lang="en-US">
                <a:solidFill>
                  <a:prstClr val="black"/>
                </a:solidFill>
              </a:rPr>
              <a:pPr/>
              <a:t>2/14/19</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988581A-0BFD-4386-9238-EBE90A8926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0687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D985D48-FD14-4E2F-A989-E56FD4201F6D}" type="datetimeFigureOut">
              <a:rPr lang="en-US">
                <a:solidFill>
                  <a:prstClr val="black"/>
                </a:solidFill>
              </a:rPr>
              <a:pPr/>
              <a:t>2/14/19</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988581A-0BFD-4386-9238-EBE90A8926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40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4D985D48-FD14-4E2F-A989-E56FD4201F6D}" type="datetimeFigureOut">
              <a:rPr lang="en-US">
                <a:solidFill>
                  <a:prstClr val="black"/>
                </a:solidFill>
              </a:rPr>
              <a:pPr/>
              <a:t>2/14/19</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988581A-0BFD-4386-9238-EBE90A8926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9701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D985D48-FD14-4E2F-A989-E56FD4201F6D}" type="datetimeFigureOut">
              <a:rPr lang="en-US">
                <a:solidFill>
                  <a:prstClr val="black"/>
                </a:solidFill>
              </a:rPr>
              <a:pPr/>
              <a:t>2/14/19</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988581A-0BFD-4386-9238-EBE90A8926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7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D985D48-FD14-4E2F-A989-E56FD4201F6D}" type="datetimeFigureOut">
              <a:rPr lang="en-US">
                <a:solidFill>
                  <a:prstClr val="black"/>
                </a:solidFill>
              </a:rPr>
              <a:pPr/>
              <a:t>2/14/19</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988581A-0BFD-4386-9238-EBE90A8926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904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8" name="Picture 7" descr="00035_bluestreak_1600x1200.jp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Round Diagonal Corner Rectangle 16"/>
          <p:cNvSpPr/>
          <p:nvPr/>
        </p:nvSpPr>
        <p:spPr>
          <a:xfrm>
            <a:off x="967651" y="1"/>
            <a:ext cx="11224349" cy="6509287"/>
          </a:xfrm>
          <a:prstGeom prst="round2DiagRect">
            <a:avLst/>
          </a:prstGeom>
          <a:gradFill flip="none" rotWithShape="1">
            <a:gsLst>
              <a:gs pos="0">
                <a:schemeClr val="bg1">
                  <a:alpha val="73000"/>
                </a:schemeClr>
              </a:gs>
              <a:gs pos="100000">
                <a:schemeClr val="accent1">
                  <a:lumMod val="20000"/>
                  <a:lumOff val="80000"/>
                  <a:alpha val="73000"/>
                </a:schemeClr>
              </a:gs>
            </a:gsLst>
            <a:lin ang="8100000" scaled="0"/>
            <a:tileRect/>
          </a:gra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pic>
        <p:nvPicPr>
          <p:cNvPr id="15" name="Picture 14" descr="Nurse_hz_280.eps"/>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199001" y="178516"/>
            <a:ext cx="5758355" cy="889703"/>
          </a:xfrm>
          <a:prstGeom prst="rect">
            <a:avLst/>
          </a:prstGeom>
        </p:spPr>
      </p:pic>
    </p:spTree>
    <p:extLst>
      <p:ext uri="{BB962C8B-B14F-4D97-AF65-F5344CB8AC3E}">
        <p14:creationId xmlns:p14="http://schemas.microsoft.com/office/powerpoint/2010/main" val="3584086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hart" Target="../charts/chart1.xml"/><Relationship Id="rId7" Type="http://schemas.openxmlformats.org/officeDocument/2006/relationships/image" Target="../media/image39.png"/><Relationship Id="rId12"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gif"/><Relationship Id="rId11" Type="http://schemas.openxmlformats.org/officeDocument/2006/relationships/image" Target="../media/image3.png"/><Relationship Id="rId5" Type="http://schemas.openxmlformats.org/officeDocument/2006/relationships/image" Target="../media/image37.jpeg"/><Relationship Id="rId10" Type="http://schemas.microsoft.com/office/2007/relationships/hdphoto" Target="../media/hdphoto8.wdp"/><Relationship Id="rId4" Type="http://schemas.openxmlformats.org/officeDocument/2006/relationships/image" Target="../media/image36.gif"/><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microsoft.com/office/2007/relationships/hdphoto" Target="../media/hdphoto5.wdp"/><Relationship Id="rId2" Type="http://schemas.openxmlformats.org/officeDocument/2006/relationships/notesSlide" Target="../notesSlides/notesSlide4.xml"/><Relationship Id="rId16"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5.png"/><Relationship Id="rId1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7245" y="1614526"/>
            <a:ext cx="10363200" cy="1470025"/>
          </a:xfrm>
        </p:spPr>
        <p:txBody>
          <a:bodyPr>
            <a:normAutofit fontScale="90000"/>
          </a:bodyPr>
          <a:lstStyle/>
          <a:p>
            <a:r>
              <a:rPr lang="en-US" dirty="0"/>
              <a:t>Heat Stress and Biomarkers of Renal Disease</a:t>
            </a:r>
            <a:br>
              <a:rPr lang="en-US" dirty="0"/>
            </a:br>
            <a:r>
              <a:rPr lang="en-US" dirty="0"/>
              <a:t>SCCAHS Webinar Series</a:t>
            </a:r>
            <a:br>
              <a:rPr lang="en-US" dirty="0"/>
            </a:br>
            <a:endParaRPr lang="en-US" dirty="0"/>
          </a:p>
        </p:txBody>
      </p:sp>
      <p:sp>
        <p:nvSpPr>
          <p:cNvPr id="3" name="Subtitle 2"/>
          <p:cNvSpPr>
            <a:spLocks noGrp="1"/>
          </p:cNvSpPr>
          <p:nvPr>
            <p:ph type="subTitle" idx="1"/>
          </p:nvPr>
        </p:nvSpPr>
        <p:spPr>
          <a:xfrm>
            <a:off x="1530611" y="3602037"/>
            <a:ext cx="9144000" cy="2621781"/>
          </a:xfrm>
        </p:spPr>
        <p:txBody>
          <a:bodyPr>
            <a:normAutofit fontScale="85000" lnSpcReduction="20000"/>
          </a:bodyPr>
          <a:lstStyle/>
          <a:p>
            <a:r>
              <a:rPr lang="en-US" dirty="0">
                <a:solidFill>
                  <a:schemeClr val="tx1"/>
                </a:solidFill>
              </a:rPr>
              <a:t>Linda McCauley, RN, PhD, FAAN, FAAOHN</a:t>
            </a:r>
          </a:p>
          <a:p>
            <a:r>
              <a:rPr lang="en-US" dirty="0">
                <a:solidFill>
                  <a:schemeClr val="tx1"/>
                </a:solidFill>
              </a:rPr>
              <a:t>Dean and Professor</a:t>
            </a:r>
          </a:p>
          <a:p>
            <a:r>
              <a:rPr lang="en-US" dirty="0">
                <a:solidFill>
                  <a:schemeClr val="tx1"/>
                </a:solidFill>
              </a:rPr>
              <a:t>Nell Hodgson Woodruff School of Nursing</a:t>
            </a:r>
          </a:p>
          <a:p>
            <a:r>
              <a:rPr lang="en-US" dirty="0">
                <a:solidFill>
                  <a:schemeClr val="tx1"/>
                </a:solidFill>
              </a:rPr>
              <a:t>Emory University</a:t>
            </a:r>
          </a:p>
          <a:p>
            <a:endParaRPr lang="en-US" dirty="0">
              <a:solidFill>
                <a:schemeClr val="tx1"/>
              </a:solidFill>
            </a:endParaRPr>
          </a:p>
          <a:p>
            <a:r>
              <a:rPr lang="en-US" dirty="0">
                <a:solidFill>
                  <a:schemeClr val="tx1"/>
                </a:solidFill>
              </a:rPr>
              <a:t>February 12, 2019</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331327"/>
            <a:ext cx="3174703" cy="650858"/>
          </a:xfrm>
          <a:prstGeom prst="rect">
            <a:avLst/>
          </a:prstGeom>
        </p:spPr>
      </p:pic>
      <p:pic>
        <p:nvPicPr>
          <p:cNvPr id="5" name="Picture 4"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82399" y="239922"/>
            <a:ext cx="4646797" cy="712509"/>
          </a:xfrm>
          <a:prstGeom prst="rect">
            <a:avLst/>
          </a:prstGeom>
        </p:spPr>
      </p:pic>
    </p:spTree>
    <p:extLst>
      <p:ext uri="{BB962C8B-B14F-4D97-AF65-F5344CB8AC3E}">
        <p14:creationId xmlns:p14="http://schemas.microsoft.com/office/powerpoint/2010/main" val="4129161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58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9755" y="1080597"/>
            <a:ext cx="10972800" cy="1143000"/>
          </a:xfrm>
        </p:spPr>
        <p:txBody>
          <a:bodyPr/>
          <a:lstStyle/>
          <a:p>
            <a:r>
              <a:rPr lang="en-US" dirty="0"/>
              <a:t>Study Participant Characteristics n = 248</a:t>
            </a:r>
          </a:p>
        </p:txBody>
      </p:sp>
      <p:sp>
        <p:nvSpPr>
          <p:cNvPr id="3" name="Content Placeholder 2"/>
          <p:cNvSpPr>
            <a:spLocks noGrp="1"/>
          </p:cNvSpPr>
          <p:nvPr>
            <p:ph idx="1"/>
          </p:nvPr>
        </p:nvSpPr>
        <p:spPr>
          <a:xfrm>
            <a:off x="742931" y="2099582"/>
            <a:ext cx="10966848" cy="4758418"/>
          </a:xfrm>
        </p:spPr>
        <p:txBody>
          <a:bodyPr/>
          <a:lstStyle/>
          <a:p>
            <a:r>
              <a:rPr lang="en-US" sz="3600" dirty="0"/>
              <a:t>Mean Age: 38 years (SD</a:t>
            </a:r>
            <a:r>
              <a:rPr lang="en-US" sz="3600" dirty="0">
                <a:latin typeface="ＭＳ ゴシック"/>
                <a:ea typeface="ＭＳ ゴシック"/>
                <a:cs typeface="ＭＳ ゴシック"/>
              </a:rPr>
              <a:t>±</a:t>
            </a:r>
            <a:r>
              <a:rPr lang="en-US" sz="3600" dirty="0"/>
              <a:t> 9)</a:t>
            </a:r>
          </a:p>
          <a:p>
            <a:r>
              <a:rPr lang="en-US" sz="3600" dirty="0"/>
              <a:t>Female: 62%</a:t>
            </a:r>
          </a:p>
          <a:p>
            <a:r>
              <a:rPr lang="en-US" sz="3600" dirty="0"/>
              <a:t>Years in U.S. Agriculture: 12 years (SD</a:t>
            </a:r>
            <a:r>
              <a:rPr lang="en-US" sz="3600" dirty="0">
                <a:latin typeface="ＭＳ ゴシック"/>
                <a:ea typeface="ＭＳ ゴシック"/>
                <a:cs typeface="ＭＳ ゴシック"/>
              </a:rPr>
              <a:t>±</a:t>
            </a:r>
            <a:r>
              <a:rPr lang="en-US" sz="3600" dirty="0"/>
              <a:t> 8)</a:t>
            </a:r>
          </a:p>
          <a:p>
            <a:r>
              <a:rPr lang="en-US" sz="3600" dirty="0"/>
              <a:t>Country of Origin: Mexico (66%), Guatemala (15%), Haiti (10%), Other (7%) , U.S. (2%)</a:t>
            </a:r>
          </a:p>
          <a:p>
            <a:r>
              <a:rPr lang="en-US" sz="3600" dirty="0"/>
              <a:t>Work Type: Crops (31%), Fernery (26%) and Nursery (41%)</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9" name="Picture 8"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15110" y="228600"/>
            <a:ext cx="4646797" cy="712509"/>
          </a:xfrm>
          <a:prstGeom prst="rect">
            <a:avLst/>
          </a:prstGeom>
        </p:spPr>
      </p:pic>
    </p:spTree>
    <p:extLst>
      <p:ext uri="{BB962C8B-B14F-4D97-AF65-F5344CB8AC3E}">
        <p14:creationId xmlns:p14="http://schemas.microsoft.com/office/powerpoint/2010/main" val="1851244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200" y="994567"/>
            <a:ext cx="10972800" cy="1143000"/>
          </a:xfrm>
        </p:spPr>
        <p:txBody>
          <a:bodyPr/>
          <a:lstStyle/>
          <a:p>
            <a:r>
              <a:rPr lang="en-US" dirty="0"/>
              <a:t>Environmental Heat</a:t>
            </a:r>
          </a:p>
        </p:txBody>
      </p:sp>
      <p:pic>
        <p:nvPicPr>
          <p:cNvPr id="5" name="Picture 4" descr="Screen Shot 2018-10-20 at 4.12.09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5004" y="2440287"/>
            <a:ext cx="3341856" cy="997569"/>
          </a:xfrm>
          <a:prstGeom prst="rect">
            <a:avLst/>
          </a:prstGeom>
        </p:spPr>
      </p:pic>
      <p:sp>
        <p:nvSpPr>
          <p:cNvPr id="6" name="TextBox 5"/>
          <p:cNvSpPr txBox="1"/>
          <p:nvPr/>
        </p:nvSpPr>
        <p:spPr>
          <a:xfrm>
            <a:off x="300465" y="1966204"/>
            <a:ext cx="11639598" cy="7848301"/>
          </a:xfrm>
          <a:prstGeom prst="rect">
            <a:avLst/>
          </a:prstGeom>
          <a:noFill/>
        </p:spPr>
        <p:txBody>
          <a:bodyPr wrap="square" rtlCol="0">
            <a:spAutoFit/>
          </a:bodyPr>
          <a:lstStyle/>
          <a:p>
            <a:pPr marL="342900" indent="-342900">
              <a:buFont typeface="Arial"/>
              <a:buChar char="•"/>
            </a:pPr>
            <a:r>
              <a:rPr lang="en-US" sz="2400" dirty="0"/>
              <a:t>Fawn Data:</a:t>
            </a:r>
          </a:p>
          <a:p>
            <a:pPr marL="800100" lvl="1" indent="-342900">
              <a:buFont typeface="Arial"/>
              <a:buChar char="•"/>
            </a:pPr>
            <a:r>
              <a:rPr lang="en-US" sz="2400" dirty="0"/>
              <a:t>Regional Weather Network Data every 15 minutes</a:t>
            </a:r>
          </a:p>
          <a:p>
            <a:pPr marL="800100" lvl="1" indent="-342900">
              <a:buFont typeface="Arial"/>
              <a:buChar char="•"/>
            </a:pPr>
            <a:r>
              <a:rPr lang="en-US" sz="2400" dirty="0"/>
              <a:t>Mean Heat Index:  90°F </a:t>
            </a:r>
            <a:r>
              <a:rPr lang="en-US" sz="2400" dirty="0">
                <a:ea typeface="ＭＳ ゴシック"/>
                <a:cs typeface="ＭＳ ゴシック"/>
              </a:rPr>
              <a:t>±6</a:t>
            </a:r>
          </a:p>
          <a:p>
            <a:pPr lvl="1"/>
            <a:endParaRPr lang="en-US" sz="2400" dirty="0"/>
          </a:p>
          <a:p>
            <a:pPr marL="342900" indent="-342900">
              <a:buFont typeface="Arial"/>
              <a:buChar char="•"/>
            </a:pPr>
            <a:r>
              <a:rPr lang="en-US" sz="2400" dirty="0" err="1"/>
              <a:t>iButton</a:t>
            </a:r>
            <a:r>
              <a:rPr lang="en-US" sz="2400" dirty="0"/>
              <a:t> Data</a:t>
            </a:r>
          </a:p>
          <a:p>
            <a:pPr marL="800100" lvl="1" indent="-342900">
              <a:buFont typeface="Arial"/>
              <a:buChar char="•"/>
            </a:pPr>
            <a:r>
              <a:rPr lang="en-US" sz="2400" dirty="0"/>
              <a:t>Immokalee (n=66) and Apopka (n=39)</a:t>
            </a:r>
          </a:p>
          <a:p>
            <a:pPr marL="800100" lvl="1" indent="-342900">
              <a:buFont typeface="Arial"/>
              <a:buChar char="•"/>
            </a:pPr>
            <a:r>
              <a:rPr lang="en-US" sz="2400" dirty="0"/>
              <a:t>284 Observation days</a:t>
            </a:r>
          </a:p>
          <a:p>
            <a:pPr marL="800100" lvl="1" indent="-342900">
              <a:buFont typeface="Arial"/>
              <a:buChar char="•"/>
            </a:pPr>
            <a:r>
              <a:rPr lang="en-US" sz="2400" dirty="0"/>
              <a:t>Worksite-based data every 15 minutes = 10,000 readings</a:t>
            </a:r>
          </a:p>
          <a:p>
            <a:pPr marL="800100" lvl="1" indent="-342900">
              <a:buFont typeface="Arial"/>
              <a:buChar char="•"/>
            </a:pPr>
            <a:r>
              <a:rPr lang="en-US" sz="2400" dirty="0"/>
              <a:t>Mean Heat Index: 105°F ± 9.2</a:t>
            </a:r>
          </a:p>
          <a:p>
            <a:pPr lvl="1"/>
            <a:endParaRPr lang="en-US" sz="2400" dirty="0"/>
          </a:p>
          <a:p>
            <a:pPr lvl="1"/>
            <a:endParaRPr lang="en-US" sz="2400" dirty="0"/>
          </a:p>
          <a:p>
            <a:pPr marL="800100" lvl="1" indent="-342900">
              <a:buFont typeface="Arial"/>
              <a:buChar char="•"/>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3" name="Rectangle 2"/>
          <p:cNvSpPr/>
          <p:nvPr/>
        </p:nvSpPr>
        <p:spPr>
          <a:xfrm>
            <a:off x="6720695" y="5323263"/>
            <a:ext cx="5471305" cy="1477328"/>
          </a:xfrm>
          <a:prstGeom prst="rect">
            <a:avLst/>
          </a:prstGeom>
        </p:spPr>
        <p:txBody>
          <a:bodyPr wrap="square">
            <a:spAutoFit/>
          </a:bodyPr>
          <a:lstStyle/>
          <a:p>
            <a:r>
              <a:rPr lang="en-US" dirty="0"/>
              <a:t>Mac VV, Hertzberg V, McCauley LA. Examining Agricultural Workplace Micro and Macroclimate Data Using Decision Tree Analysis to Determine Heat Illness Risk. Journal of Occupational and Environmental Medicine, in press, October 2018 .</a:t>
            </a:r>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8" name="Picture 7" descr="fwaf.png"/>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15110" y="228600"/>
            <a:ext cx="4646797" cy="712509"/>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54573" y="3840137"/>
            <a:ext cx="1432507" cy="1215461"/>
          </a:xfrm>
          <a:prstGeom prst="rect">
            <a:avLst/>
          </a:prstGeom>
        </p:spPr>
      </p:pic>
      <p:sp>
        <p:nvSpPr>
          <p:cNvPr id="4" name="Left Arrow 3"/>
          <p:cNvSpPr/>
          <p:nvPr/>
        </p:nvSpPr>
        <p:spPr>
          <a:xfrm>
            <a:off x="6342830" y="2816373"/>
            <a:ext cx="1966030" cy="34790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6554706" y="4294863"/>
            <a:ext cx="1966030" cy="34790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4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920898-3B97-EB40-BB37-631732C09EC1}"/>
              </a:ext>
            </a:extLst>
          </p:cNvPr>
          <p:cNvSpPr/>
          <p:nvPr/>
        </p:nvSpPr>
        <p:spPr>
          <a:xfrm>
            <a:off x="878955" y="2019528"/>
            <a:ext cx="10840748" cy="4568308"/>
          </a:xfrm>
          <a:prstGeom prst="rect">
            <a:avLst/>
          </a:prstGeom>
          <a:solidFill>
            <a:srgbClr val="9FC75C"/>
          </a:solidFill>
          <a:ln w="28575" cap="flat" cmpd="sng" algn="ctr">
            <a:solidFill>
              <a:srgbClr val="9FC75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46903" y="1197858"/>
            <a:ext cx="10972800" cy="1143000"/>
          </a:xfrm>
        </p:spPr>
        <p:txBody>
          <a:bodyPr/>
          <a:lstStyle/>
          <a:p>
            <a:r>
              <a:rPr lang="en-US" dirty="0"/>
              <a:t>Activity Measures from Accelerometer Data</a:t>
            </a:r>
          </a:p>
        </p:txBody>
      </p:sp>
      <p:pic>
        <p:nvPicPr>
          <p:cNvPr id="4" name="Content Placeholder 3" descr="Screen Shot 2018-10-18 at 10.30.42 AM.png"/>
          <p:cNvPicPr>
            <a:picLocks noGrp="1" noChangeAspect="1"/>
          </p:cNvPicPr>
          <p:nvPr>
            <p:ph idx="1"/>
          </p:nvPr>
        </p:nvPicPr>
        <p:blipFill>
          <a:blip r:embed="rId3" cstate="screen">
            <a:extLst>
              <a:ext uri="{28A0092B-C50C-407E-A947-70E740481C1C}">
                <a14:useLocalDpi xmlns:a14="http://schemas.microsoft.com/office/drawing/2010/main"/>
              </a:ext>
            </a:extLst>
          </a:blip>
          <a:srcRect t="-2010" b="-2010"/>
          <a:stretch>
            <a:fillRect/>
          </a:stretch>
        </p:blipFill>
        <p:spPr>
          <a:xfrm>
            <a:off x="1026230" y="2128681"/>
            <a:ext cx="10546198" cy="4350002"/>
          </a:xfr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6" name="Picture 5" descr="fwaf.png"/>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spTree>
    <p:extLst>
      <p:ext uri="{BB962C8B-B14F-4D97-AF65-F5344CB8AC3E}">
        <p14:creationId xmlns:p14="http://schemas.microsoft.com/office/powerpoint/2010/main" val="390256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920898-3B97-EB40-BB37-631732C09EC1}"/>
              </a:ext>
            </a:extLst>
          </p:cNvPr>
          <p:cNvSpPr/>
          <p:nvPr/>
        </p:nvSpPr>
        <p:spPr>
          <a:xfrm>
            <a:off x="1226128" y="2057400"/>
            <a:ext cx="10058400" cy="4488873"/>
          </a:xfrm>
          <a:prstGeom prst="rect">
            <a:avLst/>
          </a:prstGeom>
          <a:solidFill>
            <a:srgbClr val="9FC75C"/>
          </a:solidFill>
          <a:ln w="28575" cap="flat" cmpd="sng" algn="ctr">
            <a:solidFill>
              <a:srgbClr val="9FC75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46903" y="1197858"/>
            <a:ext cx="10972800" cy="1143000"/>
          </a:xfrm>
        </p:spPr>
        <p:txBody>
          <a:bodyPr/>
          <a:lstStyle/>
          <a:p>
            <a:r>
              <a:rPr lang="en-US" dirty="0"/>
              <a:t>Proportion of Day Spent in Activity Levels</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6" name="Picture 5"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pic>
        <p:nvPicPr>
          <p:cNvPr id="3" name="Picture 2"/>
          <p:cNvPicPr>
            <a:picLocks noChangeAspect="1"/>
          </p:cNvPicPr>
          <p:nvPr/>
        </p:nvPicPr>
        <p:blipFill>
          <a:blip r:embed="rId5"/>
          <a:stretch>
            <a:fillRect/>
          </a:stretch>
        </p:blipFill>
        <p:spPr>
          <a:xfrm>
            <a:off x="1557699" y="2340858"/>
            <a:ext cx="9483259" cy="3914469"/>
          </a:xfrm>
          <a:prstGeom prst="rect">
            <a:avLst/>
          </a:prstGeom>
        </p:spPr>
      </p:pic>
    </p:spTree>
    <p:extLst>
      <p:ext uri="{BB962C8B-B14F-4D97-AF65-F5344CB8AC3E}">
        <p14:creationId xmlns:p14="http://schemas.microsoft.com/office/powerpoint/2010/main" val="1717213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920898-3B97-EB40-BB37-631732C09EC1}"/>
              </a:ext>
            </a:extLst>
          </p:cNvPr>
          <p:cNvSpPr/>
          <p:nvPr/>
        </p:nvSpPr>
        <p:spPr>
          <a:xfrm>
            <a:off x="2133600" y="1671319"/>
            <a:ext cx="7848600" cy="5115795"/>
          </a:xfrm>
          <a:prstGeom prst="rect">
            <a:avLst/>
          </a:prstGeom>
          <a:solidFill>
            <a:srgbClr val="9FC75C"/>
          </a:solidFill>
          <a:ln w="28575" cap="flat" cmpd="sng" algn="ctr">
            <a:solidFill>
              <a:srgbClr val="9FC75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3225" y="1071061"/>
            <a:ext cx="10972800" cy="768709"/>
          </a:xfrm>
        </p:spPr>
        <p:txBody>
          <a:bodyPr/>
          <a:lstStyle/>
          <a:p>
            <a:r>
              <a:rPr lang="en-US" sz="3600" dirty="0"/>
              <a:t>Activity Pattern Over the Workday</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6" name="Picture 5"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pic>
        <p:nvPicPr>
          <p:cNvPr id="7" name="Content Placeholder 6"/>
          <p:cNvPicPr>
            <a:picLocks noGrp="1" noChangeAspect="1"/>
          </p:cNvPicPr>
          <p:nvPr>
            <p:ph idx="1"/>
          </p:nvPr>
        </p:nvPicPr>
        <p:blipFill>
          <a:blip r:embed="rId5"/>
          <a:stretch>
            <a:fillRect/>
          </a:stretch>
        </p:blipFill>
        <p:spPr>
          <a:xfrm>
            <a:off x="2474161" y="1860552"/>
            <a:ext cx="7219950" cy="4798942"/>
          </a:xfrm>
          <a:prstGeom prst="rect">
            <a:avLst/>
          </a:prstGeom>
        </p:spPr>
      </p:pic>
    </p:spTree>
    <p:extLst>
      <p:ext uri="{BB962C8B-B14F-4D97-AF65-F5344CB8AC3E}">
        <p14:creationId xmlns:p14="http://schemas.microsoft.com/office/powerpoint/2010/main" val="199389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440" y="1064899"/>
            <a:ext cx="10972800" cy="1143000"/>
          </a:xfrm>
        </p:spPr>
        <p:txBody>
          <a:bodyPr/>
          <a:lstStyle/>
          <a:p>
            <a:r>
              <a:rPr lang="en-US" dirty="0"/>
              <a:t>Hydration Status</a:t>
            </a:r>
          </a:p>
        </p:txBody>
      </p:sp>
      <p:sp>
        <p:nvSpPr>
          <p:cNvPr id="3" name="Content Placeholder 2"/>
          <p:cNvSpPr>
            <a:spLocks noGrp="1"/>
          </p:cNvSpPr>
          <p:nvPr>
            <p:ph idx="1"/>
          </p:nvPr>
        </p:nvSpPr>
        <p:spPr>
          <a:xfrm>
            <a:off x="599440" y="1833881"/>
            <a:ext cx="10972800" cy="4525963"/>
          </a:xfrm>
        </p:spPr>
        <p:txBody>
          <a:bodyPr/>
          <a:lstStyle/>
          <a:p>
            <a:r>
              <a:rPr lang="en-US" dirty="0"/>
              <a:t>Urine samples collected before work and after work from each participant </a:t>
            </a:r>
          </a:p>
          <a:p>
            <a:r>
              <a:rPr lang="en-US" b="1" dirty="0"/>
              <a:t>Urine Specific Gravity (USG): </a:t>
            </a:r>
            <a:r>
              <a:rPr lang="en-US" dirty="0"/>
              <a:t>measurement widely used to measure hydration status in the field setting</a:t>
            </a:r>
          </a:p>
          <a:p>
            <a:pPr lvl="1"/>
            <a:r>
              <a:rPr lang="en-US" dirty="0"/>
              <a:t>Values range from 1.000 (pure water) to 1.050 (maximum concentration capacity of renal system</a:t>
            </a:r>
          </a:p>
          <a:p>
            <a:r>
              <a:rPr lang="en-US" dirty="0"/>
              <a:t>USG  was categorized into</a:t>
            </a:r>
          </a:p>
          <a:p>
            <a:pPr lvl="1"/>
            <a:r>
              <a:rPr lang="en-US" dirty="0"/>
              <a:t>USG ≥ 1.020: </a:t>
            </a:r>
            <a:r>
              <a:rPr lang="en-US" dirty="0" err="1"/>
              <a:t>hypohydration</a:t>
            </a:r>
            <a:r>
              <a:rPr lang="en-US" dirty="0"/>
              <a:t> threshold</a:t>
            </a:r>
          </a:p>
          <a:p>
            <a:pPr lvl="1"/>
            <a:r>
              <a:rPr lang="en-US" dirty="0"/>
              <a:t>USG ≥ 1.030: clinical indicator for severe dehydration</a:t>
            </a:r>
          </a:p>
        </p:txBody>
      </p:sp>
      <p:pic>
        <p:nvPicPr>
          <p:cNvPr id="4" name="Picture 3" descr="fwaf.png"/>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spTree>
    <p:extLst>
      <p:ext uri="{BB962C8B-B14F-4D97-AF65-F5344CB8AC3E}">
        <p14:creationId xmlns:p14="http://schemas.microsoft.com/office/powerpoint/2010/main" val="326634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80057" y="1922438"/>
            <a:ext cx="7831886" cy="4437299"/>
          </a:xfrm>
          <a:prstGeom prst="rect">
            <a:avLst/>
          </a:prstGeom>
        </p:spPr>
      </p:pic>
      <p:sp>
        <p:nvSpPr>
          <p:cNvPr id="5" name="Title 4"/>
          <p:cNvSpPr>
            <a:spLocks noGrp="1"/>
          </p:cNvSpPr>
          <p:nvPr>
            <p:ph type="title"/>
          </p:nvPr>
        </p:nvSpPr>
        <p:spPr>
          <a:xfrm>
            <a:off x="629920" y="1073046"/>
            <a:ext cx="10952480" cy="1143000"/>
          </a:xfrm>
        </p:spPr>
        <p:txBody>
          <a:bodyPr/>
          <a:lstStyle/>
          <a:p>
            <a:r>
              <a:rPr lang="en-US" dirty="0"/>
              <a:t>USG measures before and after work</a:t>
            </a:r>
          </a:p>
        </p:txBody>
      </p:sp>
      <p:sp>
        <p:nvSpPr>
          <p:cNvPr id="7" name="TextBox 6"/>
          <p:cNvSpPr txBox="1"/>
          <p:nvPr/>
        </p:nvSpPr>
        <p:spPr>
          <a:xfrm>
            <a:off x="2767584" y="6359737"/>
            <a:ext cx="8814816" cy="369332"/>
          </a:xfrm>
          <a:prstGeom prst="rect">
            <a:avLst/>
          </a:prstGeom>
          <a:noFill/>
        </p:spPr>
        <p:txBody>
          <a:bodyPr wrap="square" rtlCol="0">
            <a:spAutoFit/>
          </a:bodyPr>
          <a:lstStyle/>
          <a:p>
            <a:r>
              <a:rPr lang="en-US" dirty="0"/>
              <a:t>Plots display USG measures for n = 248 workers, over 549 workdays </a:t>
            </a:r>
          </a:p>
        </p:txBody>
      </p:sp>
      <p:pic>
        <p:nvPicPr>
          <p:cNvPr id="6" name="Picture 5" descr="fwaf.png"/>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spTree>
    <p:extLst>
      <p:ext uri="{BB962C8B-B14F-4D97-AF65-F5344CB8AC3E}">
        <p14:creationId xmlns:p14="http://schemas.microsoft.com/office/powerpoint/2010/main" val="394465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70050" y="1145117"/>
            <a:ext cx="9639249" cy="1211663"/>
          </a:xfrm>
        </p:spPr>
        <p:txBody>
          <a:bodyPr>
            <a:normAutofit/>
          </a:bodyPr>
          <a:lstStyle/>
          <a:p>
            <a:r>
              <a:rPr lang="en-US" dirty="0"/>
              <a:t>Hydration Status (n =248, 549 workdays) </a:t>
            </a:r>
          </a:p>
        </p:txBody>
      </p:sp>
      <p:graphicFrame>
        <p:nvGraphicFramePr>
          <p:cNvPr id="6" name="Table 5"/>
          <p:cNvGraphicFramePr>
            <a:graphicFrameLocks noGrp="1"/>
          </p:cNvGraphicFramePr>
          <p:nvPr>
            <p:extLst>
              <p:ext uri="{D42A27DB-BD31-4B8C-83A1-F6EECF244321}">
                <p14:modId xmlns:p14="http://schemas.microsoft.com/office/powerpoint/2010/main" val="2226404600"/>
              </p:ext>
            </p:extLst>
          </p:nvPr>
        </p:nvGraphicFramePr>
        <p:xfrm>
          <a:off x="969209" y="2356780"/>
          <a:ext cx="9389435" cy="2462409"/>
        </p:xfrm>
        <a:graphic>
          <a:graphicData uri="http://schemas.openxmlformats.org/drawingml/2006/table">
            <a:tbl>
              <a:tblPr firstRow="1" firstCol="1" bandRow="1"/>
              <a:tblGrid>
                <a:gridCol w="3637792">
                  <a:extLst>
                    <a:ext uri="{9D8B030D-6E8A-4147-A177-3AD203B41FA5}">
                      <a16:colId xmlns:a16="http://schemas.microsoft.com/office/drawing/2014/main" val="398360646"/>
                    </a:ext>
                  </a:extLst>
                </a:gridCol>
                <a:gridCol w="2017843">
                  <a:extLst>
                    <a:ext uri="{9D8B030D-6E8A-4147-A177-3AD203B41FA5}">
                      <a16:colId xmlns:a16="http://schemas.microsoft.com/office/drawing/2014/main" val="940098240"/>
                    </a:ext>
                  </a:extLst>
                </a:gridCol>
                <a:gridCol w="2114550">
                  <a:extLst>
                    <a:ext uri="{9D8B030D-6E8A-4147-A177-3AD203B41FA5}">
                      <a16:colId xmlns:a16="http://schemas.microsoft.com/office/drawing/2014/main" val="3176554500"/>
                    </a:ext>
                  </a:extLst>
                </a:gridCol>
                <a:gridCol w="1619250">
                  <a:extLst>
                    <a:ext uri="{9D8B030D-6E8A-4147-A177-3AD203B41FA5}">
                      <a16:colId xmlns:a16="http://schemas.microsoft.com/office/drawing/2014/main" val="3608079816"/>
                    </a:ext>
                  </a:extLst>
                </a:gridCol>
              </a:tblGrid>
              <a:tr h="984966">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Biomarker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Before Work</a:t>
                      </a:r>
                      <a:r>
                        <a:rPr lang="en-US" sz="2000" b="1" baseline="30000" dirty="0">
                          <a:effectLst/>
                          <a:latin typeface="Arial" panose="020B0604020202020204" pitchFamily="34" charset="0"/>
                          <a:ea typeface="Calibri" panose="020F0502020204030204" pitchFamily="34" charset="0"/>
                          <a:cs typeface="Arial" panose="020B0604020202020204" pitchFamily="34" charset="0"/>
                        </a:rPr>
                        <a:t>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After Work</a:t>
                      </a:r>
                      <a:r>
                        <a:rPr lang="en-US" sz="2000" b="1" baseline="30000" dirty="0">
                          <a:effectLst/>
                          <a:latin typeface="Arial" panose="020B0604020202020204" pitchFamily="34" charset="0"/>
                          <a:ea typeface="Calibri" panose="020F0502020204030204" pitchFamily="34" charset="0"/>
                          <a:cs typeface="Arial" panose="020B0604020202020204" pitchFamily="34" charset="0"/>
                        </a:rPr>
                        <a:t>1</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p value</a:t>
                      </a:r>
                      <a:r>
                        <a:rPr lang="en-US" sz="2000" b="1" baseline="30000" dirty="0">
                          <a:effectLst/>
                          <a:latin typeface="Arial" panose="020B0604020202020204" pitchFamily="34" charset="0"/>
                          <a:ea typeface="Calibri" panose="020F0502020204030204" pitchFamily="34" charset="0"/>
                          <a:cs typeface="Arial" panose="020B0604020202020204" pitchFamily="34" charset="0"/>
                        </a:rPr>
                        <a:t>2</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446631"/>
                  </a:ext>
                </a:extLst>
              </a:tr>
              <a:tr h="492481">
                <a:tc>
                  <a:txBody>
                    <a:bodyPr/>
                    <a:lstStyle/>
                    <a:p>
                      <a:pPr marL="0" marR="0">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USG, mean ± 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1.020 ± 0.0004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1.024 ± 0.0004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&lt;.0001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8466108"/>
                  </a:ext>
                </a:extLst>
              </a:tr>
              <a:tr h="492481">
                <a:tc>
                  <a:txBody>
                    <a:bodyPr/>
                    <a:lstStyle/>
                    <a:p>
                      <a:pPr marL="457200" marR="0" lvl="1">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USG ≥ 1.020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&lt;.0001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0882282"/>
                  </a:ext>
                </a:extLst>
              </a:tr>
              <a:tr h="492481">
                <a:tc>
                  <a:txBody>
                    <a:bodyPr/>
                    <a:lstStyle/>
                    <a:p>
                      <a:pPr marL="457200" marR="0" lvl="1">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USG &gt; 1.030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&lt;.0001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0883837"/>
                  </a:ext>
                </a:extLst>
              </a:tr>
            </a:tbl>
          </a:graphicData>
        </a:graphic>
      </p:graphicFrame>
      <p:sp>
        <p:nvSpPr>
          <p:cNvPr id="7" name="TextBox 6"/>
          <p:cNvSpPr txBox="1"/>
          <p:nvPr/>
        </p:nvSpPr>
        <p:spPr>
          <a:xfrm>
            <a:off x="987410" y="4913341"/>
            <a:ext cx="959898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black"/>
                </a:solidFill>
                <a:effectLst/>
                <a:uLnTx/>
                <a:uFillTx/>
                <a:latin typeface="Calibri"/>
                <a:ea typeface="+mn-ea"/>
                <a:cs typeface="+mn-cs"/>
              </a:rPr>
              <a:t>1</a:t>
            </a:r>
            <a:r>
              <a:rPr kumimoji="0" lang="en-US" sz="1800" b="0" i="0" u="none" strike="noStrike" kern="1200" cap="none" spc="0" normalizeH="0" baseline="0" noProof="0" dirty="0">
                <a:ln>
                  <a:noFill/>
                </a:ln>
                <a:solidFill>
                  <a:prstClr val="black"/>
                </a:solidFill>
                <a:effectLst/>
                <a:uLnTx/>
                <a:uFillTx/>
                <a:latin typeface="Calibri"/>
                <a:ea typeface="+mn-ea"/>
                <a:cs typeface="+mn-cs"/>
              </a:rPr>
              <a:t>n participants for day 1 was n = 248</a:t>
            </a:r>
            <a:r>
              <a:rPr lang="en-US" dirty="0">
                <a:solidFill>
                  <a:prstClr val="black"/>
                </a:solidFill>
                <a:latin typeface="Calibri"/>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 day 2 was n = 243</a:t>
            </a:r>
            <a:r>
              <a:rPr lang="en-US" noProof="0" dirty="0">
                <a:solidFill>
                  <a:prstClr val="black"/>
                </a:solidFill>
                <a:latin typeface="Calibri"/>
              </a:rPr>
              <a:t>,</a:t>
            </a:r>
            <a:r>
              <a:rPr kumimoji="0" lang="en-US" sz="1800" b="0" i="0" u="none" strike="noStrike" kern="1200" cap="none" spc="0" normalizeH="0" baseline="0" noProof="0" dirty="0">
                <a:ln>
                  <a:noFill/>
                </a:ln>
                <a:solidFill>
                  <a:prstClr val="black"/>
                </a:solidFill>
                <a:effectLst/>
                <a:uLnTx/>
                <a:uFillTx/>
                <a:latin typeface="Calibri"/>
                <a:ea typeface="+mn-ea"/>
                <a:cs typeface="+mn-cs"/>
              </a:rPr>
              <a:t> and day 3 was n = 228</a:t>
            </a:r>
            <a:r>
              <a:rPr lang="en-US" dirty="0">
                <a:solidFill>
                  <a:prstClr val="black"/>
                </a:solidFill>
                <a:latin typeface="Calibri"/>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lvl="0">
              <a:defRPr/>
            </a:pPr>
            <a:r>
              <a:rPr lang="en-US" baseline="30000" dirty="0">
                <a:solidFill>
                  <a:prstClr val="black"/>
                </a:solidFill>
                <a:latin typeface="Calibri"/>
              </a:rPr>
              <a:t>2</a:t>
            </a:r>
            <a:r>
              <a:rPr kumimoji="0" lang="en-US" sz="1800" b="0" i="0" u="none" strike="noStrike" kern="1200" cap="none" spc="0" normalizeH="0" baseline="0" noProof="0" dirty="0">
                <a:ln>
                  <a:noFill/>
                </a:ln>
                <a:solidFill>
                  <a:prstClr val="black"/>
                </a:solidFill>
                <a:effectLst/>
                <a:uLnTx/>
                <a:uFillTx/>
                <a:latin typeface="Calibri"/>
                <a:ea typeface="+mn-ea"/>
                <a:cs typeface="+mn-cs"/>
              </a:rPr>
              <a:t>adjusted for </a:t>
            </a:r>
            <a:r>
              <a:rPr lang="en-US" dirty="0">
                <a:solidFill>
                  <a:prstClr val="black"/>
                </a:solidFill>
              </a:rPr>
              <a:t>random effects due to multiple participants in households and multiple days per participant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9" name="Picture 8"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spTree>
    <p:extLst>
      <p:ext uri="{BB962C8B-B14F-4D97-AF65-F5344CB8AC3E}">
        <p14:creationId xmlns:p14="http://schemas.microsoft.com/office/powerpoint/2010/main" val="1309037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5849" y="3485221"/>
            <a:ext cx="6316151" cy="2725424"/>
          </a:xfrm>
        </p:spPr>
        <p:txBody>
          <a:bodyPr/>
          <a:lstStyle/>
          <a:p>
            <a:pPr marL="0" indent="0">
              <a:buNone/>
            </a:pPr>
            <a:r>
              <a:rPr lang="en-US" sz="2400" dirty="0"/>
              <a:t>Mix, J., </a:t>
            </a:r>
            <a:r>
              <a:rPr lang="en-US" sz="2400" dirty="0" err="1"/>
              <a:t>Elon</a:t>
            </a:r>
            <a:r>
              <a:rPr lang="en-US" sz="2400" dirty="0"/>
              <a:t>, L., Vi </a:t>
            </a:r>
            <a:r>
              <a:rPr lang="en-US" sz="2400" dirty="0" err="1"/>
              <a:t>Thien</a:t>
            </a:r>
            <a:r>
              <a:rPr lang="en-US" sz="2400" dirty="0"/>
              <a:t> Mac, V., Flocks, J., </a:t>
            </a:r>
            <a:r>
              <a:rPr lang="en-US" sz="2400" dirty="0" err="1"/>
              <a:t>Economos</a:t>
            </a:r>
            <a:r>
              <a:rPr lang="en-US" sz="2400" dirty="0"/>
              <a:t>, E., Tovar-Aguilar, A.J., Stover Hertzberg, V. and McCauley, L.A., 2018. Hydration Status, Kidney Function, and Kidney Injury in Florida Agricultural Workers. </a:t>
            </a:r>
            <a:r>
              <a:rPr lang="en-US" sz="2400" i="1" dirty="0"/>
              <a:t>Journal of occupational and environmental medicine</a:t>
            </a:r>
            <a:r>
              <a:rPr lang="en-US" sz="2400" dirty="0"/>
              <a:t>, </a:t>
            </a:r>
            <a:r>
              <a:rPr lang="en-US" sz="2400" i="1" dirty="0"/>
              <a:t>60</a:t>
            </a:r>
            <a:r>
              <a:rPr lang="en-US" sz="2400" dirty="0"/>
              <a:t>(5), pp.e253-e260.</a:t>
            </a:r>
          </a:p>
        </p:txBody>
      </p:sp>
      <p:pic>
        <p:nvPicPr>
          <p:cNvPr id="4" name="Picture 3" descr="Screen Shot 2018-10-20 at 7.11.46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950" y="1162415"/>
            <a:ext cx="4194391" cy="5524135"/>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6" name="Picture 5"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spTree>
    <p:extLst>
      <p:ext uri="{BB962C8B-B14F-4D97-AF65-F5344CB8AC3E}">
        <p14:creationId xmlns:p14="http://schemas.microsoft.com/office/powerpoint/2010/main" val="25284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324" y="1520888"/>
            <a:ext cx="4707085" cy="758849"/>
          </a:xfrm>
        </p:spPr>
        <p:txBody>
          <a:bodyPr/>
          <a:lstStyle/>
          <a:p>
            <a:pPr defTabSz="914400"/>
            <a:r>
              <a:rPr lang="en-US" sz="4400" cap="none" dirty="0">
                <a:latin typeface="+mn-lt"/>
                <a:ea typeface="+mn-ea"/>
                <a:cs typeface="+mn-cs"/>
              </a:rPr>
              <a:t>The </a:t>
            </a:r>
            <a:r>
              <a:rPr lang="en-US" sz="4400" cap="none" dirty="0" err="1">
                <a:latin typeface="+mn-lt"/>
                <a:ea typeface="+mn-ea"/>
                <a:cs typeface="+mn-cs"/>
              </a:rPr>
              <a:t>Girasoles</a:t>
            </a:r>
            <a:r>
              <a:rPr lang="en-US" sz="4400" cap="none" dirty="0">
                <a:latin typeface="+mn-lt"/>
                <a:ea typeface="+mn-ea"/>
                <a:cs typeface="+mn-cs"/>
              </a:rPr>
              <a:t> (Sunflower) Study</a:t>
            </a:r>
          </a:p>
        </p:txBody>
      </p:sp>
      <p:sp>
        <p:nvSpPr>
          <p:cNvPr id="3" name="Text Placeholder 2"/>
          <p:cNvSpPr>
            <a:spLocks noGrp="1"/>
          </p:cNvSpPr>
          <p:nvPr>
            <p:ph type="body" idx="1"/>
          </p:nvPr>
        </p:nvSpPr>
        <p:spPr>
          <a:xfrm>
            <a:off x="857137" y="3470330"/>
            <a:ext cx="5692821" cy="2768183"/>
          </a:xfrm>
        </p:spPr>
        <p:txBody>
          <a:bodyPr>
            <a:normAutofit/>
          </a:bodyPr>
          <a:lstStyle/>
          <a:p>
            <a:r>
              <a:rPr lang="en-US" sz="2800" dirty="0">
                <a:solidFill>
                  <a:schemeClr val="bg2">
                    <a:lumMod val="10000"/>
                  </a:schemeClr>
                </a:solidFill>
              </a:rPr>
              <a:t>Center for Disease Control and Prevention | National Institute for Occupational Safety and Health</a:t>
            </a:r>
          </a:p>
          <a:p>
            <a:r>
              <a:rPr lang="en-US" sz="2800" dirty="0">
                <a:solidFill>
                  <a:schemeClr val="bg2">
                    <a:lumMod val="10000"/>
                  </a:schemeClr>
                </a:solidFill>
              </a:rPr>
              <a:t>2014-18</a:t>
            </a:r>
          </a:p>
          <a:p>
            <a:r>
              <a:rPr lang="en-US" sz="2800" dirty="0">
                <a:solidFill>
                  <a:schemeClr val="bg2">
                    <a:lumMod val="10000"/>
                  </a:schemeClr>
                </a:solidFill>
              </a:rPr>
              <a:t>R01-</a:t>
            </a:r>
            <a:r>
              <a:rPr lang="en-US" sz="2800" i="1" dirty="0">
                <a:solidFill>
                  <a:schemeClr val="bg2">
                    <a:lumMod val="10000"/>
                  </a:schemeClr>
                </a:solidFill>
              </a:rPr>
              <a:t>OH01657</a:t>
            </a:r>
            <a:r>
              <a:rPr lang="en-US" sz="2800" dirty="0">
                <a:solidFill>
                  <a:schemeClr val="bg2">
                    <a:lumMod val="10000"/>
                  </a:schemeClr>
                </a:solidFill>
              </a:rPr>
              <a:t>-01</a:t>
            </a:r>
          </a:p>
          <a:p>
            <a:endParaRPr lang="en-US" dirty="0">
              <a:solidFill>
                <a:srgbClr val="7F7F7F"/>
              </a:solidFill>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5" name="Picture 4" descr="fwaf.png"/>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pic>
        <p:nvPicPr>
          <p:cNvPr id="6"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3010" y="1703935"/>
            <a:ext cx="2647346" cy="1946082"/>
          </a:xfrm>
          <a:prstGeom prst="rect">
            <a:avLst/>
          </a:prstGeom>
          <a:ln>
            <a:noFill/>
          </a:ln>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697226" y="2510959"/>
            <a:ext cx="2248770" cy="3108960"/>
          </a:xfrm>
          <a:prstGeom prst="rect">
            <a:avLst/>
          </a:prstGeom>
          <a:ln>
            <a:noFill/>
          </a:ln>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l="-10441" t="-927" b="-927"/>
          <a:stretch/>
        </p:blipFill>
        <p:spPr>
          <a:xfrm>
            <a:off x="6583680" y="4290341"/>
            <a:ext cx="2940398" cy="2328407"/>
          </a:xfrm>
          <a:prstGeom prst="rect">
            <a:avLst/>
          </a:prstGeom>
          <a:ln>
            <a:noFill/>
          </a:ln>
        </p:spPr>
      </p:pic>
    </p:spTree>
    <p:extLst>
      <p:ext uri="{BB962C8B-B14F-4D97-AF65-F5344CB8AC3E}">
        <p14:creationId xmlns:p14="http://schemas.microsoft.com/office/powerpoint/2010/main" val="311590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5998"/>
            <a:ext cx="10972800" cy="1143000"/>
          </a:xfrm>
        </p:spPr>
        <p:txBody>
          <a:bodyPr/>
          <a:lstStyle/>
          <a:p>
            <a:r>
              <a:rPr lang="en-US" dirty="0"/>
              <a:t>Heat Related Illness Symptoms</a:t>
            </a:r>
          </a:p>
        </p:txBody>
      </p:sp>
      <p:sp>
        <p:nvSpPr>
          <p:cNvPr id="3" name="Content Placeholder 2"/>
          <p:cNvSpPr>
            <a:spLocks noGrp="1"/>
          </p:cNvSpPr>
          <p:nvPr>
            <p:ph idx="1"/>
          </p:nvPr>
        </p:nvSpPr>
        <p:spPr>
          <a:xfrm>
            <a:off x="609600" y="1696720"/>
            <a:ext cx="10972800" cy="4136836"/>
          </a:xfrm>
        </p:spPr>
        <p:txBody>
          <a:bodyPr/>
          <a:lstStyle/>
          <a:p>
            <a:r>
              <a:rPr lang="en-US" dirty="0"/>
              <a:t>On the post-work survey, workers reported HRI symptoms experienced during their workday:</a:t>
            </a:r>
          </a:p>
          <a:p>
            <a:pPr lvl="1"/>
            <a:r>
              <a:rPr lang="en-US" sz="2400" dirty="0"/>
              <a:t>Excessive sweating</a:t>
            </a:r>
          </a:p>
          <a:p>
            <a:pPr lvl="1"/>
            <a:r>
              <a:rPr lang="en-US" sz="2400" dirty="0"/>
              <a:t>Headache</a:t>
            </a:r>
          </a:p>
          <a:p>
            <a:pPr lvl="1"/>
            <a:r>
              <a:rPr lang="en-US" sz="2400" dirty="0"/>
              <a:t>Dizziness</a:t>
            </a:r>
          </a:p>
          <a:p>
            <a:pPr lvl="1"/>
            <a:r>
              <a:rPr lang="en-US" sz="2400" dirty="0"/>
              <a:t>Nausea/Vomiting</a:t>
            </a:r>
          </a:p>
          <a:p>
            <a:pPr lvl="1"/>
            <a:r>
              <a:rPr lang="en-US" sz="2400" dirty="0"/>
              <a:t>Muscle Cramps</a:t>
            </a:r>
          </a:p>
          <a:p>
            <a:pPr lvl="1"/>
            <a:r>
              <a:rPr lang="en-US" sz="2400" dirty="0"/>
              <a:t>Confusion</a:t>
            </a:r>
          </a:p>
          <a:p>
            <a:pPr lvl="1"/>
            <a:r>
              <a:rPr lang="en-US" sz="2400" dirty="0"/>
              <a:t>Fainting</a:t>
            </a:r>
          </a:p>
          <a:p>
            <a:r>
              <a:rPr lang="en-US" sz="2800" b="1" dirty="0"/>
              <a:t>84.3% </a:t>
            </a:r>
            <a:r>
              <a:rPr lang="en-US" sz="2800" dirty="0"/>
              <a:t>of workers reported at least one symptom, </a:t>
            </a:r>
            <a:r>
              <a:rPr lang="en-US" sz="2800" b="1" dirty="0"/>
              <a:t>42.3% </a:t>
            </a:r>
            <a:r>
              <a:rPr lang="en-US" sz="2800" dirty="0"/>
              <a:t>reported two or more symptoms, and </a:t>
            </a:r>
            <a:r>
              <a:rPr lang="en-US" sz="2800" b="1" dirty="0"/>
              <a:t>18.6% </a:t>
            </a:r>
            <a:r>
              <a:rPr lang="en-US" sz="2800" dirty="0"/>
              <a:t>reported three or more</a:t>
            </a:r>
          </a:p>
          <a:p>
            <a:endParaRPr lang="en-US" dirty="0"/>
          </a:p>
          <a:p>
            <a:pPr marL="457200" lvl="1" indent="0">
              <a:buNone/>
            </a:pPr>
            <a:endParaRPr lang="en-US" dirty="0"/>
          </a:p>
          <a:p>
            <a:pPr lvl="1"/>
            <a:endParaRPr lang="en-US" dirty="0"/>
          </a:p>
          <a:p>
            <a:pPr lvl="1"/>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5" name="Picture 4" descr="fwaf.png"/>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15110" y="228600"/>
            <a:ext cx="4646797" cy="712509"/>
          </a:xfrm>
          <a:prstGeom prst="rect">
            <a:avLst/>
          </a:prstGeom>
        </p:spPr>
      </p:pic>
    </p:spTree>
    <p:extLst>
      <p:ext uri="{BB962C8B-B14F-4D97-AF65-F5344CB8AC3E}">
        <p14:creationId xmlns:p14="http://schemas.microsoft.com/office/powerpoint/2010/main" val="242123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7858" y="1080106"/>
            <a:ext cx="10284542" cy="850927"/>
          </a:xfrm>
        </p:spPr>
        <p:txBody>
          <a:bodyPr>
            <a:normAutofit/>
          </a:bodyPr>
          <a:lstStyle/>
          <a:p>
            <a:r>
              <a:rPr lang="en-US" dirty="0"/>
              <a:t>Heat-Related Illness Symptoms During Work</a:t>
            </a:r>
          </a:p>
        </p:txBody>
      </p:sp>
      <p:graphicFrame>
        <p:nvGraphicFramePr>
          <p:cNvPr id="14" name="Chart 13"/>
          <p:cNvGraphicFramePr/>
          <p:nvPr>
            <p:extLst>
              <p:ext uri="{D42A27DB-BD31-4B8C-83A1-F6EECF244321}">
                <p14:modId xmlns:p14="http://schemas.microsoft.com/office/powerpoint/2010/main" val="2292630302"/>
              </p:ext>
            </p:extLst>
          </p:nvPr>
        </p:nvGraphicFramePr>
        <p:xfrm>
          <a:off x="1778056" y="2070031"/>
          <a:ext cx="8947094" cy="4368870"/>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8813" y="2088480"/>
            <a:ext cx="987985" cy="983069"/>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9740" y="2966083"/>
            <a:ext cx="814980" cy="983069"/>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5968" y="3949152"/>
            <a:ext cx="878901" cy="901665"/>
          </a:xfrm>
          <a:prstGeom prst="rect">
            <a:avLst/>
          </a:prstGeom>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28147" y="4089517"/>
            <a:ext cx="767886" cy="906728"/>
          </a:xfrm>
          <a:prstGeom prst="rect">
            <a:avLst/>
          </a:prstGeom>
        </p:spPr>
      </p:pic>
      <p:pic>
        <p:nvPicPr>
          <p:cNvPr id="19" name="Pictur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31380" y="4256085"/>
            <a:ext cx="840279" cy="903059"/>
          </a:xfrm>
          <a:prstGeom prst="rect">
            <a:avLst/>
          </a:prstGeom>
        </p:spPr>
      </p:pic>
      <p:pic>
        <p:nvPicPr>
          <p:cNvPr id="6" name="Picture 5"/>
          <p:cNvPicPr>
            <a:picLocks noChangeAspect="1"/>
          </p:cNvPicPr>
          <p:nvPr/>
        </p:nvPicPr>
        <p:blipFill>
          <a:blip r:embed="rId9" cstate="screen">
            <a:extLst>
              <a:ext uri="{BEBA8EAE-BF5A-486C-A8C5-ECC9F3942E4B}">
                <a14:imgProps xmlns:a14="http://schemas.microsoft.com/office/drawing/2010/main">
                  <a14:imgLayer r:embed="rId10">
                    <a14:imgEffect>
                      <a14:backgroundRemoval t="0" b="100000" l="0" r="100000">
                        <a14:foregroundMark x1="25566" y1="14167" x2="25566" y2="14167"/>
                        <a14:foregroundMark x1="32490" y1="28167" x2="32490" y2="28167"/>
                        <a14:foregroundMark x1="48069" y1="23833" x2="48069" y2="23833"/>
                        <a14:foregroundMark x1="50599" y1="87667" x2="50599" y2="87667"/>
                        <a14:foregroundMark x1="55792" y1="95167" x2="55792" y2="95167"/>
                        <a14:foregroundMark x1="96272" y1="65000" x2="96272" y2="65000"/>
                      </a14:backgroundRemoval>
                    </a14:imgEffect>
                    <a14:imgEffect>
                      <a14:saturation sat="0"/>
                    </a14:imgEffect>
                  </a14:imgLayer>
                </a14:imgProps>
              </a:ext>
              <a:ext uri="{28A0092B-C50C-407E-A947-70E740481C1C}">
                <a14:useLocalDpi xmlns:a14="http://schemas.microsoft.com/office/drawing/2010/main"/>
              </a:ext>
            </a:extLst>
          </a:blip>
          <a:stretch>
            <a:fillRect/>
          </a:stretch>
        </p:blipFill>
        <p:spPr>
          <a:xfrm>
            <a:off x="9605000" y="4444893"/>
            <a:ext cx="868058" cy="693430"/>
          </a:xfrm>
          <a:prstGeom prst="rect">
            <a:avLst/>
          </a:prstGeom>
          <a:solidFill>
            <a:schemeClr val="bg1"/>
          </a:solidFill>
          <a:ln w="88900" cap="sq">
            <a:noFill/>
            <a:miter lim="800000"/>
          </a:ln>
          <a:effectLst/>
        </p:spPr>
      </p:pic>
      <p:pic>
        <p:nvPicPr>
          <p:cNvPr id="11" name="Content Placeholder 3"/>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12" name="Picture 11" descr="fwaf.png"/>
          <p:cNvPicPr>
            <a:picLocks noChangeAspect="1"/>
          </p:cNvPicPr>
          <p:nvPr/>
        </p:nvPicPr>
        <p:blipFill>
          <a:blip r:embed="rId12">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spTree>
    <p:extLst>
      <p:ext uri="{BB962C8B-B14F-4D97-AF65-F5344CB8AC3E}">
        <p14:creationId xmlns:p14="http://schemas.microsoft.com/office/powerpoint/2010/main" val="585793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7249" y="3048692"/>
            <a:ext cx="6236772" cy="3300849"/>
          </a:xfrm>
        </p:spPr>
        <p:txBody>
          <a:bodyPr/>
          <a:lstStyle/>
          <a:p>
            <a:pPr marL="0" indent="0">
              <a:buNone/>
            </a:pPr>
            <a:r>
              <a:rPr lang="en-US" sz="2800" dirty="0" err="1"/>
              <a:t>Mutic</a:t>
            </a:r>
            <a:r>
              <a:rPr lang="en-US" sz="2800" dirty="0"/>
              <a:t>, A.D., Mix, J.M., </a:t>
            </a:r>
            <a:r>
              <a:rPr lang="en-US" sz="2800" dirty="0" err="1"/>
              <a:t>Elon</a:t>
            </a:r>
            <a:r>
              <a:rPr lang="en-US" sz="2800" dirty="0"/>
              <a:t>, L., </a:t>
            </a:r>
            <a:r>
              <a:rPr lang="en-US" sz="2800" dirty="0" err="1"/>
              <a:t>Mutic</a:t>
            </a:r>
            <a:r>
              <a:rPr lang="en-US" sz="2800" dirty="0"/>
              <a:t>, N.J., </a:t>
            </a:r>
            <a:r>
              <a:rPr lang="en-US" sz="2800" dirty="0" err="1"/>
              <a:t>Economos</a:t>
            </a:r>
            <a:r>
              <a:rPr lang="en-US" sz="2800" dirty="0"/>
              <a:t>, J., Flocks, J., Tovar‐Aguilar, A.J. and McCauley, L.A., 2018. Classification of Heat‐Related Illness Symptoms Among Florida Farmworkers. </a:t>
            </a:r>
            <a:r>
              <a:rPr lang="en-US" sz="2800" i="1" dirty="0"/>
              <a:t>Journal of nursing scholarship</a:t>
            </a:r>
            <a:r>
              <a:rPr lang="en-US" sz="2800" dirty="0"/>
              <a:t>, </a:t>
            </a:r>
            <a:r>
              <a:rPr lang="en-US" sz="2800" i="1" dirty="0"/>
              <a:t>50</a:t>
            </a:r>
            <a:r>
              <a:rPr lang="en-US" sz="2800" dirty="0"/>
              <a:t>(1), pp.74-82.</a:t>
            </a:r>
          </a:p>
        </p:txBody>
      </p:sp>
      <p:pic>
        <p:nvPicPr>
          <p:cNvPr id="4" name="Picture 3" descr="Screen Shot 2018-10-20 at 6.58.05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333" y="1104395"/>
            <a:ext cx="4139562" cy="5522937"/>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7" name="Picture 6" descr="fwaf.png"/>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spTree>
    <p:extLst>
      <p:ext uri="{BB962C8B-B14F-4D97-AF65-F5344CB8AC3E}">
        <p14:creationId xmlns:p14="http://schemas.microsoft.com/office/powerpoint/2010/main" val="3402125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3256"/>
            <a:ext cx="10972800" cy="698089"/>
          </a:xfrm>
        </p:spPr>
        <p:txBody>
          <a:bodyPr/>
          <a:lstStyle/>
          <a:p>
            <a:r>
              <a:rPr lang="en-US" dirty="0"/>
              <a:t>Body Temperature &amp; Heart Rate in One Worker</a:t>
            </a:r>
          </a:p>
        </p:txBody>
      </p:sp>
      <p:sp>
        <p:nvSpPr>
          <p:cNvPr id="3" name="TextBox 2"/>
          <p:cNvSpPr txBox="1"/>
          <p:nvPr/>
        </p:nvSpPr>
        <p:spPr>
          <a:xfrm>
            <a:off x="7741192" y="2146786"/>
            <a:ext cx="4450808" cy="4062651"/>
          </a:xfrm>
          <a:prstGeom prst="rect">
            <a:avLst/>
          </a:prstGeom>
          <a:noFill/>
        </p:spPr>
        <p:txBody>
          <a:bodyPr wrap="square" rtlCol="0">
            <a:spAutoFit/>
          </a:bodyPr>
          <a:lstStyle/>
          <a:p>
            <a:pPr marL="285750" indent="-285750">
              <a:buFontTx/>
              <a:buChar char="-"/>
            </a:pPr>
            <a:r>
              <a:rPr lang="en-US" sz="2400" dirty="0"/>
              <a:t>Recorded every 30 seconds</a:t>
            </a:r>
          </a:p>
          <a:p>
            <a:endParaRPr lang="en-US" sz="2400" dirty="0"/>
          </a:p>
          <a:p>
            <a:pPr marL="285750" indent="-285750">
              <a:buFontTx/>
              <a:buChar char="-"/>
            </a:pPr>
            <a:r>
              <a:rPr lang="en-US" sz="2400" dirty="0"/>
              <a:t>2 consecutive readings over 38.0C or 38.5C considered exceeding physiologic limit threshold</a:t>
            </a:r>
          </a:p>
          <a:p>
            <a:endParaRPr lang="en-US" sz="2400" dirty="0"/>
          </a:p>
          <a:p>
            <a:pPr marL="285750" indent="-285750">
              <a:buFontTx/>
              <a:buChar char="-"/>
            </a:pPr>
            <a:r>
              <a:rPr lang="en-US" sz="2400" dirty="0"/>
              <a:t>Temperature or Heart Rate file removed if &gt;20% of data points missing</a:t>
            </a:r>
          </a:p>
          <a:p>
            <a:pPr marL="285750" indent="-285750">
              <a:buFontTx/>
              <a:buChar char="-"/>
            </a:pPr>
            <a:endParaRPr lang="en-US" dirty="0"/>
          </a:p>
        </p:txBody>
      </p:sp>
      <p:pic>
        <p:nvPicPr>
          <p:cNvPr id="10" name="Content Placeholder 7"/>
          <p:cNvPicPr>
            <a:picLocks noChangeAspect="1"/>
          </p:cNvPicPr>
          <p:nvPr/>
        </p:nvPicPr>
        <p:blipFill rotWithShape="1">
          <a:blip r:embed="rId3" cstate="screen">
            <a:extLst>
              <a:ext uri="{28A0092B-C50C-407E-A947-70E740481C1C}">
                <a14:useLocalDpi xmlns:a14="http://schemas.microsoft.com/office/drawing/2010/main"/>
              </a:ext>
            </a:extLst>
          </a:blip>
          <a:srcRect t="-2"/>
          <a:stretch/>
        </p:blipFill>
        <p:spPr>
          <a:xfrm>
            <a:off x="0" y="2013954"/>
            <a:ext cx="7741192" cy="4844045"/>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7" name="Picture 6" descr="fwaf.png"/>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spTree>
    <p:extLst>
      <p:ext uri="{BB962C8B-B14F-4D97-AF65-F5344CB8AC3E}">
        <p14:creationId xmlns:p14="http://schemas.microsoft.com/office/powerpoint/2010/main" val="427715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7" name="Picture 6"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sp>
        <p:nvSpPr>
          <p:cNvPr id="8" name="Title 1"/>
          <p:cNvSpPr txBox="1">
            <a:spLocks/>
          </p:cNvSpPr>
          <p:nvPr/>
        </p:nvSpPr>
        <p:spPr>
          <a:xfrm>
            <a:off x="234807" y="1124644"/>
            <a:ext cx="5988999"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Methods for Analyzing Real-Time Data</a:t>
            </a:r>
          </a:p>
        </p:txBody>
      </p:sp>
      <p:pic>
        <p:nvPicPr>
          <p:cNvPr id="9" name="Picture 8"/>
          <p:cNvPicPr>
            <a:picLocks noChangeAspect="1"/>
          </p:cNvPicPr>
          <p:nvPr/>
        </p:nvPicPr>
        <p:blipFill>
          <a:blip r:embed="rId5"/>
          <a:stretch>
            <a:fillRect/>
          </a:stretch>
        </p:blipFill>
        <p:spPr>
          <a:xfrm>
            <a:off x="6351943" y="1124644"/>
            <a:ext cx="4598737" cy="5449025"/>
          </a:xfrm>
          <a:prstGeom prst="rect">
            <a:avLst/>
          </a:prstGeom>
        </p:spPr>
      </p:pic>
    </p:spTree>
    <p:extLst>
      <p:ext uri="{BB962C8B-B14F-4D97-AF65-F5344CB8AC3E}">
        <p14:creationId xmlns:p14="http://schemas.microsoft.com/office/powerpoint/2010/main" val="1583928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5570" y="1080137"/>
            <a:ext cx="10972800" cy="1143000"/>
          </a:xfrm>
        </p:spPr>
        <p:txBody>
          <a:bodyPr/>
          <a:lstStyle/>
          <a:p>
            <a:r>
              <a:rPr lang="en-US" dirty="0"/>
              <a:t>Core Temperatures 2015-2017 </a:t>
            </a:r>
          </a:p>
        </p:txBody>
      </p:sp>
      <p:sp>
        <p:nvSpPr>
          <p:cNvPr id="4" name="TextBox 3"/>
          <p:cNvSpPr txBox="1"/>
          <p:nvPr/>
        </p:nvSpPr>
        <p:spPr>
          <a:xfrm>
            <a:off x="533400" y="2446961"/>
            <a:ext cx="5028691" cy="2862322"/>
          </a:xfrm>
          <a:prstGeom prst="rect">
            <a:avLst/>
          </a:prstGeom>
          <a:solidFill>
            <a:srgbClr val="FFFFFF"/>
          </a:solidFill>
        </p:spPr>
        <p:txBody>
          <a:bodyPr wrap="square" rtlCol="0">
            <a:spAutoFit/>
          </a:bodyPr>
          <a:lstStyle/>
          <a:p>
            <a:r>
              <a:rPr lang="en-US" sz="3600" u="sng" dirty="0"/>
              <a:t>82% reached 38.0°C</a:t>
            </a:r>
          </a:p>
          <a:p>
            <a:r>
              <a:rPr lang="en-US" sz="3600" dirty="0"/>
              <a:t>Length of time over 38.0°C</a:t>
            </a:r>
          </a:p>
          <a:p>
            <a:r>
              <a:rPr lang="en-US" sz="3600" dirty="0"/>
              <a:t>   Median= 69 minutes </a:t>
            </a:r>
          </a:p>
          <a:p>
            <a:r>
              <a:rPr lang="en-US" sz="3600" dirty="0"/>
              <a:t>   Range = 1-555 minutes</a:t>
            </a:r>
          </a:p>
        </p:txBody>
      </p:sp>
      <p:sp>
        <p:nvSpPr>
          <p:cNvPr id="5" name="TextBox 4"/>
          <p:cNvSpPr txBox="1"/>
          <p:nvPr/>
        </p:nvSpPr>
        <p:spPr>
          <a:xfrm>
            <a:off x="6259261" y="2446961"/>
            <a:ext cx="5389109" cy="2862322"/>
          </a:xfrm>
          <a:prstGeom prst="rect">
            <a:avLst/>
          </a:prstGeom>
          <a:solidFill>
            <a:srgbClr val="FFFFFF"/>
          </a:solidFill>
        </p:spPr>
        <p:txBody>
          <a:bodyPr wrap="square" rtlCol="0">
            <a:spAutoFit/>
          </a:bodyPr>
          <a:lstStyle/>
          <a:p>
            <a:r>
              <a:rPr lang="en-US" sz="3600" u="sng" dirty="0"/>
              <a:t>24% reached 38.5°C</a:t>
            </a:r>
          </a:p>
          <a:p>
            <a:r>
              <a:rPr lang="en-US" sz="3600" dirty="0"/>
              <a:t>Length of time over </a:t>
            </a:r>
          </a:p>
          <a:p>
            <a:r>
              <a:rPr lang="en-US" sz="3600" dirty="0"/>
              <a:t>38.5°C</a:t>
            </a:r>
          </a:p>
          <a:p>
            <a:r>
              <a:rPr lang="en-US" sz="3600" dirty="0"/>
              <a:t>   Median= 22 minutes</a:t>
            </a:r>
          </a:p>
          <a:p>
            <a:r>
              <a:rPr lang="en-US" sz="3600" dirty="0"/>
              <a:t>   Range = 1-318 minutes</a:t>
            </a: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7" name="Picture 6"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spTree>
    <p:extLst>
      <p:ext uri="{BB962C8B-B14F-4D97-AF65-F5344CB8AC3E}">
        <p14:creationId xmlns:p14="http://schemas.microsoft.com/office/powerpoint/2010/main" val="221387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1489" y="1003738"/>
            <a:ext cx="10972800" cy="1143000"/>
          </a:xfrm>
        </p:spPr>
        <p:txBody>
          <a:bodyPr/>
          <a:lstStyle/>
          <a:p>
            <a:r>
              <a:rPr lang="en-US" dirty="0"/>
              <a:t>Heart Rate 2015-2017 </a:t>
            </a:r>
          </a:p>
        </p:txBody>
      </p:sp>
      <p:sp>
        <p:nvSpPr>
          <p:cNvPr id="4" name="TextBox 3"/>
          <p:cNvSpPr txBox="1"/>
          <p:nvPr/>
        </p:nvSpPr>
        <p:spPr>
          <a:xfrm>
            <a:off x="533400" y="1839017"/>
            <a:ext cx="11182307" cy="4893647"/>
          </a:xfrm>
          <a:prstGeom prst="rect">
            <a:avLst/>
          </a:prstGeom>
          <a:solidFill>
            <a:srgbClr val="FFFFFF"/>
          </a:solidFill>
        </p:spPr>
        <p:txBody>
          <a:bodyPr wrap="square" rtlCol="0">
            <a:spAutoFit/>
          </a:bodyPr>
          <a:lstStyle/>
          <a:p>
            <a:pPr algn="ctr"/>
            <a:r>
              <a:rPr lang="en-US" sz="2400" b="1" dirty="0"/>
              <a:t>% Workers with a Mean Workday Heart Rate (HR) &gt;115 </a:t>
            </a:r>
            <a:r>
              <a:rPr lang="en-US" sz="2400" b="1" dirty="0" err="1"/>
              <a:t>bpm</a:t>
            </a:r>
            <a:r>
              <a:rPr lang="en-US" sz="2400" b="1" dirty="0"/>
              <a:t>   </a:t>
            </a:r>
          </a:p>
          <a:p>
            <a:pPr algn="ctr"/>
            <a:r>
              <a:rPr lang="en-US" sz="2400" b="1" dirty="0"/>
              <a:t>(35% of Maximum Aerobic Capacity) on ≥1 Study Day</a:t>
            </a:r>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7" name="Picture 6"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graphicFrame>
        <p:nvGraphicFramePr>
          <p:cNvPr id="8" name="Chart 7"/>
          <p:cNvGraphicFramePr/>
          <p:nvPr>
            <p:extLst>
              <p:ext uri="{D42A27DB-BD31-4B8C-83A1-F6EECF244321}">
                <p14:modId xmlns:p14="http://schemas.microsoft.com/office/powerpoint/2010/main" val="1876292887"/>
              </p:ext>
            </p:extLst>
          </p:nvPr>
        </p:nvGraphicFramePr>
        <p:xfrm>
          <a:off x="1642389" y="2933670"/>
          <a:ext cx="8912697" cy="36178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99891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8982" y="2794483"/>
            <a:ext cx="10972800" cy="1351127"/>
          </a:xfrm>
        </p:spPr>
        <p:txBody>
          <a:bodyPr/>
          <a:lstStyle/>
          <a:p>
            <a:r>
              <a:rPr lang="en-US" dirty="0"/>
              <a:t>Heat Exposure and Kidney Function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5" name="Picture 4" descr="fwaf.png"/>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35725" y="228600"/>
            <a:ext cx="4646797" cy="712509"/>
          </a:xfrm>
          <a:prstGeom prst="rect">
            <a:avLst/>
          </a:prstGeom>
        </p:spPr>
      </p:pic>
    </p:spTree>
    <p:extLst>
      <p:ext uri="{BB962C8B-B14F-4D97-AF65-F5344CB8AC3E}">
        <p14:creationId xmlns:p14="http://schemas.microsoft.com/office/powerpoint/2010/main" val="2589435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B3C6-D6BC-864A-B691-7544612FF929}"/>
              </a:ext>
            </a:extLst>
          </p:cNvPr>
          <p:cNvSpPr>
            <a:spLocks noGrp="1"/>
          </p:cNvSpPr>
          <p:nvPr>
            <p:ph type="title"/>
          </p:nvPr>
        </p:nvSpPr>
        <p:spPr>
          <a:xfrm>
            <a:off x="904240" y="1087239"/>
            <a:ext cx="9997440" cy="1143000"/>
          </a:xfrm>
        </p:spPr>
        <p:txBody>
          <a:bodyPr/>
          <a:lstStyle/>
          <a:p>
            <a:r>
              <a:rPr lang="en-US" dirty="0">
                <a:cs typeface="Arial" panose="020B0604020202020204" pitchFamily="34" charset="0"/>
              </a:rPr>
              <a:t>Chronic Kidney Disease of Unknown Etiology (CKDu)</a:t>
            </a:r>
          </a:p>
        </p:txBody>
      </p:sp>
      <p:sp>
        <p:nvSpPr>
          <p:cNvPr id="3" name="Content Placeholder 2">
            <a:extLst>
              <a:ext uri="{FF2B5EF4-FFF2-40B4-BE49-F238E27FC236}">
                <a16:creationId xmlns:a16="http://schemas.microsoft.com/office/drawing/2014/main" id="{1E5B3179-B78A-764C-9B16-28FB9EB8CFD9}"/>
              </a:ext>
            </a:extLst>
          </p:cNvPr>
          <p:cNvSpPr>
            <a:spLocks noGrp="1"/>
          </p:cNvSpPr>
          <p:nvPr>
            <p:ph idx="1"/>
          </p:nvPr>
        </p:nvSpPr>
        <p:spPr>
          <a:xfrm>
            <a:off x="573826" y="2646799"/>
            <a:ext cx="10972800" cy="3974033"/>
          </a:xfrm>
        </p:spPr>
        <p:txBody>
          <a:bodyPr/>
          <a:lstStyle/>
          <a:p>
            <a:r>
              <a:rPr lang="en-US" sz="2400" dirty="0">
                <a:latin typeface="Arial" panose="020B0604020202020204" pitchFamily="34" charset="0"/>
                <a:cs typeface="Arial" panose="020B0604020202020204" pitchFamily="34" charset="0"/>
              </a:rPr>
              <a:t>Affecting agricultural workers around the globe</a:t>
            </a:r>
          </a:p>
          <a:p>
            <a:r>
              <a:rPr lang="en-US" sz="2400" dirty="0">
                <a:latin typeface="Arial" panose="020B0604020202020204" pitchFamily="34" charset="0"/>
                <a:cs typeface="Arial" panose="020B0604020202020204" pitchFamily="34" charset="0"/>
              </a:rPr>
              <a:t>Mainly sugar cane industry</a:t>
            </a:r>
          </a:p>
          <a:p>
            <a:r>
              <a:rPr lang="en-US" sz="2400" dirty="0">
                <a:latin typeface="Arial" panose="020B0604020202020204" pitchFamily="34" charset="0"/>
                <a:cs typeface="Arial" panose="020B0604020202020204" pitchFamily="34" charset="0"/>
              </a:rPr>
              <a:t>Primarily young men in seemingly good health</a:t>
            </a:r>
          </a:p>
          <a:p>
            <a:r>
              <a:rPr lang="en-US" sz="2400" dirty="0">
                <a:latin typeface="Arial" panose="020B0604020202020204" pitchFamily="34" charset="0"/>
                <a:cs typeface="Arial" panose="020B0604020202020204" pitchFamily="34" charset="0"/>
              </a:rPr>
              <a:t>Need for dialysis in 30’s and 40’s</a:t>
            </a:r>
          </a:p>
          <a:p>
            <a:r>
              <a:rPr lang="en-US" sz="2400" dirty="0">
                <a:latin typeface="Arial" panose="020B0604020202020204" pitchFamily="34" charset="0"/>
                <a:cs typeface="Arial" panose="020B0604020202020204" pitchFamily="34" charset="0"/>
              </a:rPr>
              <a:t>&gt; 20,000 premature deaths in Central America alone</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California Heat Illness Prevention Study (CHIPS) (n=295)</a:t>
            </a:r>
          </a:p>
          <a:p>
            <a:pPr lvl="1"/>
            <a:r>
              <a:rPr lang="en-US" sz="2400" dirty="0">
                <a:latin typeface="Arial" panose="020B0604020202020204" pitchFamily="34" charset="0"/>
                <a:cs typeface="Arial" panose="020B0604020202020204" pitchFamily="34" charset="0"/>
              </a:rPr>
              <a:t> 12% with acute kidney injury over the course of one day at work </a:t>
            </a:r>
          </a:p>
          <a:p>
            <a:endParaRPr lang="en-US" b="1" dirty="0">
              <a:latin typeface="Arial" panose="020B0604020202020204" pitchFamily="34" charset="0"/>
              <a:cs typeface="Arial" panose="020B0604020202020204" pitchFamily="34"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5" name="Picture 4" descr="fwaf.png"/>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35725" y="228600"/>
            <a:ext cx="4646797" cy="712509"/>
          </a:xfrm>
          <a:prstGeom prst="rect">
            <a:avLst/>
          </a:prstGeom>
        </p:spPr>
      </p:pic>
    </p:spTree>
    <p:extLst>
      <p:ext uri="{BB962C8B-B14F-4D97-AF65-F5344CB8AC3E}">
        <p14:creationId xmlns:p14="http://schemas.microsoft.com/office/powerpoint/2010/main" val="3127541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0159" y="1071598"/>
            <a:ext cx="11518255" cy="796539"/>
          </a:xfrm>
        </p:spPr>
        <p:txBody>
          <a:bodyPr>
            <a:normAutofit/>
          </a:bodyPr>
          <a:lstStyle/>
          <a:p>
            <a:r>
              <a:rPr lang="en-US" dirty="0"/>
              <a:t>Kidney Function: 2015-2016</a:t>
            </a:r>
          </a:p>
        </p:txBody>
      </p:sp>
      <p:pic>
        <p:nvPicPr>
          <p:cNvPr id="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9595" y="6403075"/>
            <a:ext cx="1785313" cy="36601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49555763"/>
              </p:ext>
            </p:extLst>
          </p:nvPr>
        </p:nvGraphicFramePr>
        <p:xfrm>
          <a:off x="1253518" y="1821427"/>
          <a:ext cx="8290532" cy="4033186"/>
        </p:xfrm>
        <a:graphic>
          <a:graphicData uri="http://schemas.openxmlformats.org/drawingml/2006/table">
            <a:tbl>
              <a:tblPr firstRow="1" firstCol="1" bandRow="1"/>
              <a:tblGrid>
                <a:gridCol w="3025638">
                  <a:extLst>
                    <a:ext uri="{9D8B030D-6E8A-4147-A177-3AD203B41FA5}">
                      <a16:colId xmlns:a16="http://schemas.microsoft.com/office/drawing/2014/main" val="398360646"/>
                    </a:ext>
                  </a:extLst>
                </a:gridCol>
                <a:gridCol w="1957888">
                  <a:extLst>
                    <a:ext uri="{9D8B030D-6E8A-4147-A177-3AD203B41FA5}">
                      <a16:colId xmlns:a16="http://schemas.microsoft.com/office/drawing/2014/main" val="940098240"/>
                    </a:ext>
                  </a:extLst>
                </a:gridCol>
                <a:gridCol w="1973506">
                  <a:extLst>
                    <a:ext uri="{9D8B030D-6E8A-4147-A177-3AD203B41FA5}">
                      <a16:colId xmlns:a16="http://schemas.microsoft.com/office/drawing/2014/main" val="3176554500"/>
                    </a:ext>
                  </a:extLst>
                </a:gridCol>
                <a:gridCol w="1333500">
                  <a:extLst>
                    <a:ext uri="{9D8B030D-6E8A-4147-A177-3AD203B41FA5}">
                      <a16:colId xmlns:a16="http://schemas.microsoft.com/office/drawing/2014/main" val="3608079816"/>
                    </a:ext>
                  </a:extLst>
                </a:gridCol>
              </a:tblGrid>
              <a:tr h="1010864">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rPr>
                        <a:t>Biomarker</a:t>
                      </a:r>
                      <a:endParaRPr lang="en-US"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rPr>
                        <a:t>Before Work</a:t>
                      </a:r>
                      <a:r>
                        <a:rPr lang="en-US" sz="1800" b="1" baseline="30000" dirty="0">
                          <a:effectLst/>
                          <a:latin typeface="Arial" panose="020B0604020202020204" pitchFamily="34" charset="0"/>
                          <a:ea typeface="Calibri" panose="020F0502020204030204" pitchFamily="34" charset="0"/>
                        </a:rPr>
                        <a:t>1</a:t>
                      </a:r>
                      <a:endParaRPr lang="en-US"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rPr>
                        <a:t>After Work</a:t>
                      </a:r>
                      <a:r>
                        <a:rPr lang="en-US" sz="1800" b="1" baseline="30000" dirty="0">
                          <a:effectLst/>
                          <a:latin typeface="Arial" panose="020B0604020202020204" pitchFamily="34" charset="0"/>
                          <a:ea typeface="Calibri" panose="020F0502020204030204" pitchFamily="34" charset="0"/>
                        </a:rPr>
                        <a:t>1</a:t>
                      </a:r>
                      <a:endParaRPr lang="en-US" sz="18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1800" b="1" dirty="0">
                          <a:effectLst/>
                          <a:latin typeface="Arial" panose="020B0604020202020204" pitchFamily="34" charset="0"/>
                          <a:ea typeface="Calibri" panose="020F0502020204030204" pitchFamily="34" charset="0"/>
                        </a:rPr>
                        <a:t>p value</a:t>
                      </a:r>
                      <a:r>
                        <a:rPr lang="en-US" sz="1800" b="1" baseline="30000" dirty="0">
                          <a:effectLst/>
                          <a:latin typeface="Arial" panose="020B0604020202020204" pitchFamily="34" charset="0"/>
                          <a:ea typeface="Calibri" panose="020F0502020204030204" pitchFamily="34" charset="0"/>
                        </a:rPr>
                        <a:t>2</a:t>
                      </a:r>
                      <a:endParaRPr lang="en-US" sz="1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446631"/>
                  </a:ext>
                </a:extLst>
              </a:tr>
              <a:tr h="505430">
                <a:tc>
                  <a:txBody>
                    <a:bodyPr/>
                    <a:lstStyle/>
                    <a:p>
                      <a:pPr marL="0" marR="0">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Serum Creatinine, mean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0.70 ± 0.13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0.80 ± 0.013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&lt;.0001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54168937"/>
                  </a:ext>
                </a:extLst>
              </a:tr>
              <a:tr h="505430">
                <a:tc>
                  <a:txBody>
                    <a:bodyPr/>
                    <a:lstStyle/>
                    <a:p>
                      <a:pPr marL="0" marR="0">
                        <a:spcBef>
                          <a:spcPts val="0"/>
                        </a:spcBef>
                        <a:spcAft>
                          <a:spcPts val="0"/>
                        </a:spcAft>
                      </a:pPr>
                      <a:r>
                        <a:rPr lang="en-US" sz="2000" dirty="0" err="1">
                          <a:effectLst/>
                          <a:latin typeface="Arial" panose="020B0604020202020204" pitchFamily="34" charset="0"/>
                          <a:ea typeface="Calibri" panose="020F0502020204030204" pitchFamily="34" charset="0"/>
                          <a:cs typeface="Arial" panose="020B0604020202020204" pitchFamily="34" charset="0"/>
                        </a:rPr>
                        <a:t>eGFR</a:t>
                      </a:r>
                      <a:r>
                        <a:rPr lang="en-US" sz="2000" dirty="0">
                          <a:effectLst/>
                          <a:latin typeface="Arial" panose="020B0604020202020204" pitchFamily="34" charset="0"/>
                          <a:ea typeface="Calibri" panose="020F0502020204030204" pitchFamily="34" charset="0"/>
                          <a:cs typeface="Arial" panose="020B0604020202020204" pitchFamily="34" charset="0"/>
                        </a:rPr>
                        <a:t>, mean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115.2 ± 0.94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104.7 ± 0.94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&lt;.0001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0426175"/>
                  </a:ext>
                </a:extLst>
              </a:tr>
              <a:tr h="50543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err="1">
                          <a:effectLst/>
                          <a:latin typeface="Arial" panose="020B0604020202020204" pitchFamily="34" charset="0"/>
                          <a:ea typeface="Calibri" panose="020F0502020204030204" pitchFamily="34" charset="0"/>
                          <a:cs typeface="Arial" panose="020B0604020202020204" pitchFamily="34" charset="0"/>
                        </a:rPr>
                        <a:t>eGFR</a:t>
                      </a:r>
                      <a:r>
                        <a:rPr lang="en-US" sz="2000" baseline="0" dirty="0">
                          <a:effectLst/>
                          <a:latin typeface="Arial" panose="020B0604020202020204" pitchFamily="34" charset="0"/>
                          <a:ea typeface="Calibri" panose="020F0502020204030204" pitchFamily="34" charset="0"/>
                          <a:cs typeface="Arial" panose="020B0604020202020204" pitchFamily="34" charset="0"/>
                        </a:rPr>
                        <a:t> &lt;90</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&lt;.0001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5430">
                <a:tc>
                  <a:txBody>
                    <a:bodyPr/>
                    <a:lstStyle/>
                    <a:p>
                      <a:pPr marL="0" marR="0">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BUN, mean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14.4 ± 0.29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15.8 ± 0.29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&lt;.0001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7975703"/>
                  </a:ext>
                </a:extLst>
              </a:tr>
              <a:tr h="495172">
                <a:tc>
                  <a:txBody>
                    <a:bodyPr/>
                    <a:lstStyle/>
                    <a:p>
                      <a:pPr marL="0" marR="0">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Serum Potassium, mean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4.4 ± 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4.2 ± 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&lt;.0001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2240332"/>
                  </a:ext>
                </a:extLst>
              </a:tr>
              <a:tr h="505430">
                <a:tc>
                  <a:txBody>
                    <a:bodyPr/>
                    <a:lstStyle/>
                    <a:p>
                      <a:pPr marL="0" marR="0">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Serum Sodium, mean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141.0  ± 0.11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141.2 ± 0.11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8343527"/>
                  </a:ext>
                </a:extLst>
              </a:tr>
            </a:tbl>
          </a:graphicData>
        </a:graphic>
      </p:graphicFrame>
      <p:sp>
        <p:nvSpPr>
          <p:cNvPr id="7" name="TextBox 6"/>
          <p:cNvSpPr txBox="1"/>
          <p:nvPr/>
        </p:nvSpPr>
        <p:spPr>
          <a:xfrm>
            <a:off x="1253517" y="5854613"/>
            <a:ext cx="8290533" cy="1200329"/>
          </a:xfrm>
          <a:prstGeom prst="rect">
            <a:avLst/>
          </a:prstGeom>
          <a:noFill/>
        </p:spPr>
        <p:txBody>
          <a:bodyPr wrap="square" rtlCol="0">
            <a:spAutoFit/>
          </a:bodyPr>
          <a:lstStyle/>
          <a:p>
            <a:pPr lvl="0">
              <a:defRPr/>
            </a:pPr>
            <a:r>
              <a:rPr lang="en-US" baseline="30000" dirty="0">
                <a:solidFill>
                  <a:prstClr val="black"/>
                </a:solidFill>
              </a:rPr>
              <a:t>1</a:t>
            </a:r>
            <a:r>
              <a:rPr lang="en-US" dirty="0">
                <a:solidFill>
                  <a:prstClr val="black"/>
                </a:solidFill>
              </a:rPr>
              <a:t>n participants for day 1 was n = 248 , day 2 was n = 243, and day 3 was n = 228  </a:t>
            </a:r>
          </a:p>
          <a:p>
            <a:pPr lvl="0">
              <a:defRPr/>
            </a:pPr>
            <a:r>
              <a:rPr lang="en-US" baseline="30000" dirty="0">
                <a:solidFill>
                  <a:prstClr val="black"/>
                </a:solidFill>
              </a:rPr>
              <a:t>2</a:t>
            </a:r>
            <a:r>
              <a:rPr lang="en-US" dirty="0">
                <a:solidFill>
                  <a:prstClr val="black"/>
                </a:solidFill>
              </a:rPr>
              <a:t>adjusted for random effects due to multiple participants in households and multiple days per participant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9" name="Picture 8"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35725" y="228600"/>
            <a:ext cx="4646797" cy="712509"/>
          </a:xfrm>
          <a:prstGeom prst="rect">
            <a:avLst/>
          </a:prstGeom>
        </p:spPr>
      </p:pic>
    </p:spTree>
    <p:extLst>
      <p:ext uri="{BB962C8B-B14F-4D97-AF65-F5344CB8AC3E}">
        <p14:creationId xmlns:p14="http://schemas.microsoft.com/office/powerpoint/2010/main" val="3011716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796" y="1198434"/>
            <a:ext cx="5876672" cy="667580"/>
          </a:xfrm>
        </p:spPr>
        <p:txBody>
          <a:bodyPr>
            <a:noAutofit/>
          </a:bodyPr>
          <a:lstStyle/>
          <a:p>
            <a:r>
              <a:rPr lang="en-US" dirty="0"/>
              <a:t>Occupational Heat Stress</a:t>
            </a:r>
          </a:p>
        </p:txBody>
      </p:sp>
      <p:pic>
        <p:nvPicPr>
          <p:cNvPr id="4" name="Content Placeholder 3" descr="Pregnant Farmworker.jpg"/>
          <p:cNvPicPr>
            <a:picLocks noGrp="1" noChangeAspect="1"/>
          </p:cNvPicPr>
          <p:nvPr>
            <p:ph idx="1"/>
          </p:nvPr>
        </p:nvPicPr>
        <p:blipFill rotWithShape="1">
          <a:blip r:embed="rId2" cstate="print"/>
          <a:stretch/>
        </p:blipFill>
        <p:spPr>
          <a:xfrm>
            <a:off x="7511557" y="1416027"/>
            <a:ext cx="4164703" cy="4976209"/>
          </a:xfrm>
          <a:prstGeom prst="rect">
            <a:avLst/>
          </a:prstGeom>
          <a:ln w="28575" cmpd="sng">
            <a:solidFill>
              <a:srgbClr val="000000"/>
            </a:solidFill>
          </a:ln>
          <a:effectLst>
            <a:softEdge rad="0"/>
          </a:effectLst>
        </p:spPr>
      </p:pic>
      <p:pic>
        <p:nvPicPr>
          <p:cNvPr id="5" name="Picture 4" descr="Screen Shot 2018-10-17 at 3.31.56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95" y="5141274"/>
            <a:ext cx="6411808" cy="1066296"/>
          </a:xfrm>
          <a:prstGeom prst="rect">
            <a:avLst/>
          </a:prstGeom>
          <a:ln w="28575" cmpd="sng">
            <a:solidFill>
              <a:srgbClr val="000000"/>
            </a:solidFill>
          </a:ln>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71293" y="331327"/>
            <a:ext cx="3174703" cy="650858"/>
          </a:xfrm>
          <a:prstGeom prst="rect">
            <a:avLst/>
          </a:prstGeom>
        </p:spPr>
      </p:pic>
      <p:pic>
        <p:nvPicPr>
          <p:cNvPr id="7" name="Picture 6" descr="fwaf.png"/>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82399" y="239922"/>
            <a:ext cx="4646797" cy="712509"/>
          </a:xfrm>
          <a:prstGeom prst="rect">
            <a:avLst/>
          </a:prstGeom>
        </p:spPr>
      </p:pic>
      <p:pic>
        <p:nvPicPr>
          <p:cNvPr id="8" name="Picture 7"/>
          <p:cNvPicPr>
            <a:picLocks noChangeAspect="1"/>
          </p:cNvPicPr>
          <p:nvPr/>
        </p:nvPicPr>
        <p:blipFill>
          <a:blip r:embed="rId6"/>
          <a:stretch>
            <a:fillRect/>
          </a:stretch>
        </p:blipFill>
        <p:spPr>
          <a:xfrm>
            <a:off x="356963" y="2339317"/>
            <a:ext cx="6395667" cy="2139530"/>
          </a:xfrm>
          <a:prstGeom prst="rect">
            <a:avLst/>
          </a:prstGeom>
          <a:ln w="28575" cmpd="sng">
            <a:solidFill>
              <a:srgbClr val="000000"/>
            </a:solidFill>
          </a:ln>
        </p:spPr>
      </p:pic>
      <p:sp>
        <p:nvSpPr>
          <p:cNvPr id="9" name="TextBox 8"/>
          <p:cNvSpPr txBox="1"/>
          <p:nvPr/>
        </p:nvSpPr>
        <p:spPr>
          <a:xfrm>
            <a:off x="335265" y="4525939"/>
            <a:ext cx="6411808" cy="369332"/>
          </a:xfrm>
          <a:prstGeom prst="rect">
            <a:avLst/>
          </a:prstGeom>
          <a:noFill/>
        </p:spPr>
        <p:txBody>
          <a:bodyPr wrap="square" rtlCol="0">
            <a:spAutoFit/>
          </a:bodyPr>
          <a:lstStyle/>
          <a:p>
            <a:r>
              <a:rPr lang="en-US" dirty="0"/>
              <a:t>The Moultrie Observer</a:t>
            </a:r>
          </a:p>
        </p:txBody>
      </p:sp>
      <p:sp>
        <p:nvSpPr>
          <p:cNvPr id="10" name="TextBox 9"/>
          <p:cNvSpPr txBox="1"/>
          <p:nvPr/>
        </p:nvSpPr>
        <p:spPr>
          <a:xfrm>
            <a:off x="327195" y="6207570"/>
            <a:ext cx="5666509" cy="369332"/>
          </a:xfrm>
          <a:prstGeom prst="rect">
            <a:avLst/>
          </a:prstGeom>
          <a:noFill/>
        </p:spPr>
        <p:txBody>
          <a:bodyPr wrap="square" rtlCol="0">
            <a:spAutoFit/>
          </a:bodyPr>
          <a:lstStyle/>
          <a:p>
            <a:r>
              <a:rPr lang="en-US" dirty="0"/>
              <a:t>Naples Daily News </a:t>
            </a:r>
          </a:p>
        </p:txBody>
      </p:sp>
    </p:spTree>
    <p:extLst>
      <p:ext uri="{BB962C8B-B14F-4D97-AF65-F5344CB8AC3E}">
        <p14:creationId xmlns:p14="http://schemas.microsoft.com/office/powerpoint/2010/main" val="1648927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1624" y="1177530"/>
            <a:ext cx="7944464" cy="813621"/>
          </a:xfrm>
        </p:spPr>
        <p:txBody>
          <a:bodyPr/>
          <a:lstStyle/>
          <a:p>
            <a:r>
              <a:rPr lang="en-US" dirty="0"/>
              <a:t>AKI in Girasoles</a:t>
            </a:r>
          </a:p>
        </p:txBody>
      </p:sp>
      <p:sp>
        <p:nvSpPr>
          <p:cNvPr id="3" name="Content Placeholder 2"/>
          <p:cNvSpPr>
            <a:spLocks noGrp="1"/>
          </p:cNvSpPr>
          <p:nvPr>
            <p:ph idx="1"/>
          </p:nvPr>
        </p:nvSpPr>
        <p:spPr>
          <a:xfrm>
            <a:off x="564328" y="1891760"/>
            <a:ext cx="11044737" cy="4525963"/>
          </a:xfrm>
        </p:spPr>
        <p:txBody>
          <a:bodyPr>
            <a:noAutofit/>
          </a:bodyPr>
          <a:lstStyle/>
          <a:p>
            <a:pPr marL="0" indent="0">
              <a:buNone/>
            </a:pPr>
            <a:r>
              <a:rPr lang="en-US" sz="2200" b="1" u="sng" dirty="0"/>
              <a:t>Presence of AKI:</a:t>
            </a:r>
          </a:p>
          <a:p>
            <a:r>
              <a:rPr lang="en-US" sz="2200" dirty="0"/>
              <a:t>36% of participants had the criteria indicating AKI on at least one workday</a:t>
            </a:r>
          </a:p>
          <a:p>
            <a:pPr marL="0" indent="0">
              <a:buNone/>
            </a:pPr>
            <a:endParaRPr lang="en-US" sz="2200" dirty="0"/>
          </a:p>
          <a:p>
            <a:pPr marL="0" indent="0">
              <a:buNone/>
            </a:pPr>
            <a:r>
              <a:rPr lang="en-US" sz="2200" b="1" u="sng" dirty="0"/>
              <a:t>Stages of AKI:</a:t>
            </a:r>
          </a:p>
          <a:p>
            <a:r>
              <a:rPr lang="en-US" sz="2200" dirty="0"/>
              <a:t>32% had </a:t>
            </a:r>
            <a:r>
              <a:rPr lang="en-US" sz="2200" b="1" dirty="0"/>
              <a:t>stage 1 AKI </a:t>
            </a:r>
            <a:r>
              <a:rPr lang="en-US" sz="2200" dirty="0"/>
              <a:t>on at least one workday</a:t>
            </a:r>
          </a:p>
          <a:p>
            <a:r>
              <a:rPr lang="en-US" sz="2200" dirty="0"/>
              <a:t>3% had </a:t>
            </a:r>
            <a:r>
              <a:rPr lang="en-US" sz="2200" b="1" dirty="0"/>
              <a:t>stage 2 AKI </a:t>
            </a:r>
            <a:r>
              <a:rPr lang="en-US" sz="2200" dirty="0"/>
              <a:t>on at least one workday</a:t>
            </a:r>
          </a:p>
          <a:p>
            <a:r>
              <a:rPr lang="en-US" sz="2200" dirty="0"/>
              <a:t>0.4% had </a:t>
            </a:r>
            <a:r>
              <a:rPr lang="en-US" sz="2200" b="1" dirty="0"/>
              <a:t>stage 3 AKI </a:t>
            </a:r>
            <a:r>
              <a:rPr lang="en-US" sz="2200" dirty="0"/>
              <a:t>on at least one workday</a:t>
            </a:r>
          </a:p>
          <a:p>
            <a:pPr marL="0" indent="0">
              <a:buNone/>
            </a:pPr>
            <a:r>
              <a:rPr lang="en-US" sz="2200" dirty="0"/>
              <a:t> </a:t>
            </a:r>
          </a:p>
          <a:p>
            <a:r>
              <a:rPr lang="en-US" sz="2200" dirty="0"/>
              <a:t>The odds of AKI increased 22% for each 5 </a:t>
            </a:r>
            <a:r>
              <a:rPr lang="en-US" sz="2200" dirty="0" err="1"/>
              <a:t>bpm</a:t>
            </a:r>
            <a:r>
              <a:rPr lang="en-US" sz="2200" dirty="0"/>
              <a:t> increase in mean heart rate and 37% for each 5 degree (°F) increase in mean heat index</a:t>
            </a:r>
          </a:p>
          <a:p>
            <a:pPr marL="0" indent="0">
              <a:buNone/>
            </a:pPr>
            <a:endParaRPr lang="en-US" sz="2200" dirty="0"/>
          </a:p>
          <a:p>
            <a:pPr marL="0" indent="0">
              <a:buNone/>
            </a:pPr>
            <a:r>
              <a:rPr lang="en-US" sz="1800" dirty="0"/>
              <a:t>(KIDIGO Criteria: Increase of post-shift serum creatinine by at least 0.3 mg/</a:t>
            </a:r>
            <a:r>
              <a:rPr lang="en-US" sz="1800" dirty="0" err="1"/>
              <a:t>dL</a:t>
            </a:r>
            <a:r>
              <a:rPr lang="en-US" sz="1800" dirty="0"/>
              <a:t> OR ≥ 1.5 times the pre-shift </a:t>
            </a:r>
            <a:r>
              <a:rPr lang="en-US" sz="1800" dirty="0" err="1"/>
              <a:t>creatinine</a:t>
            </a:r>
            <a:r>
              <a:rPr lang="en-US" sz="1800" dirty="0"/>
              <a:t>)</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5" name="Picture 4" descr="fwaf.png"/>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35725" y="228600"/>
            <a:ext cx="4646797" cy="712509"/>
          </a:xfrm>
          <a:prstGeom prst="rect">
            <a:avLst/>
          </a:prstGeom>
        </p:spPr>
      </p:pic>
    </p:spTree>
    <p:extLst>
      <p:ext uri="{BB962C8B-B14F-4D97-AF65-F5344CB8AC3E}">
        <p14:creationId xmlns:p14="http://schemas.microsoft.com/office/powerpoint/2010/main" val="4234564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2659"/>
            <a:ext cx="10972800" cy="1143000"/>
          </a:xfrm>
        </p:spPr>
        <p:txBody>
          <a:bodyPr/>
          <a:lstStyle/>
          <a:p>
            <a:r>
              <a:rPr lang="en-US" dirty="0"/>
              <a:t>Analyses/Papers in Progress</a:t>
            </a:r>
          </a:p>
        </p:txBody>
      </p:sp>
      <p:sp>
        <p:nvSpPr>
          <p:cNvPr id="3" name="Content Placeholder 2"/>
          <p:cNvSpPr>
            <a:spLocks noGrp="1"/>
          </p:cNvSpPr>
          <p:nvPr>
            <p:ph idx="1"/>
          </p:nvPr>
        </p:nvSpPr>
        <p:spPr>
          <a:xfrm>
            <a:off x="609600" y="1844041"/>
            <a:ext cx="10972800" cy="5257799"/>
          </a:xfrm>
        </p:spPr>
        <p:txBody>
          <a:bodyPr/>
          <a:lstStyle/>
          <a:p>
            <a:r>
              <a:rPr lang="en-US" dirty="0"/>
              <a:t>Predictors for Heat Stress Symptoms and Core Body Temperatures</a:t>
            </a:r>
          </a:p>
          <a:p>
            <a:r>
              <a:rPr lang="en-US" dirty="0"/>
              <a:t>Overall Health Status and Work Behaviors as Predictors of Heat Response</a:t>
            </a:r>
          </a:p>
          <a:p>
            <a:r>
              <a:rPr lang="en-US" dirty="0"/>
              <a:t>Quantifying Occupational Work Intensity and Heat Stress Response</a:t>
            </a:r>
          </a:p>
          <a:p>
            <a:r>
              <a:rPr lang="en-US" dirty="0"/>
              <a:t>Seasonal Differences in Work Intensity and Heat Stress Response</a:t>
            </a:r>
          </a:p>
          <a:p>
            <a:pPr marL="0" indent="0">
              <a:buNone/>
            </a:pPr>
            <a:r>
              <a:rPr lang="en-US" dirty="0"/>
              <a:t>****Community Translation of Research Findings*****</a:t>
            </a:r>
          </a:p>
          <a:p>
            <a:endParaRPr lang="en-US" dirty="0"/>
          </a:p>
          <a:p>
            <a:endParaRPr lang="en-US" dirty="0"/>
          </a:p>
          <a:p>
            <a:endParaRPr lang="en-US" dirty="0"/>
          </a:p>
        </p:txBody>
      </p:sp>
      <p:pic>
        <p:nvPicPr>
          <p:cNvPr id="4" name="Picture 3" descr="fwaf.png"/>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35725" y="228600"/>
            <a:ext cx="4646797" cy="712509"/>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spTree>
    <p:extLst>
      <p:ext uri="{BB962C8B-B14F-4D97-AF65-F5344CB8AC3E}">
        <p14:creationId xmlns:p14="http://schemas.microsoft.com/office/powerpoint/2010/main" val="1871999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2438" y="1201483"/>
            <a:ext cx="10972800" cy="904567"/>
          </a:xfrm>
        </p:spPr>
        <p:txBody>
          <a:bodyPr/>
          <a:lstStyle/>
          <a:p>
            <a:r>
              <a:rPr lang="en-US" dirty="0"/>
              <a:t>Next Steps</a:t>
            </a:r>
          </a:p>
        </p:txBody>
      </p:sp>
      <p:sp>
        <p:nvSpPr>
          <p:cNvPr id="3" name="Content Placeholder 2"/>
          <p:cNvSpPr>
            <a:spLocks noGrp="1"/>
          </p:cNvSpPr>
          <p:nvPr>
            <p:ph sz="quarter" idx="1"/>
          </p:nvPr>
        </p:nvSpPr>
        <p:spPr>
          <a:xfrm>
            <a:off x="1435510" y="2251505"/>
            <a:ext cx="10294374" cy="4031354"/>
          </a:xfrm>
        </p:spPr>
        <p:txBody>
          <a:bodyPr/>
          <a:lstStyle/>
          <a:p>
            <a:r>
              <a:rPr lang="en-US" dirty="0"/>
              <a:t>Pilot testing interventions to reduce heat related illness</a:t>
            </a:r>
          </a:p>
          <a:p>
            <a:r>
              <a:rPr lang="en-US" dirty="0" err="1"/>
              <a:t>Metabolomic</a:t>
            </a:r>
            <a:r>
              <a:rPr lang="en-US" dirty="0"/>
              <a:t> analysis of workers with heat exposure</a:t>
            </a:r>
          </a:p>
          <a:p>
            <a:r>
              <a:rPr lang="en-US" dirty="0"/>
              <a:t>Heat exposure and the microbiome</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5" name="Picture 4"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35725" y="228600"/>
            <a:ext cx="4646797" cy="712509"/>
          </a:xfrm>
          <a:prstGeom prst="rect">
            <a:avLst/>
          </a:prstGeom>
        </p:spPr>
      </p:pic>
    </p:spTree>
    <p:extLst>
      <p:ext uri="{BB962C8B-B14F-4D97-AF65-F5344CB8AC3E}">
        <p14:creationId xmlns:p14="http://schemas.microsoft.com/office/powerpoint/2010/main" val="2934674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0377"/>
            <a:ext cx="10972800" cy="1143000"/>
          </a:xfrm>
        </p:spPr>
        <p:txBody>
          <a:bodyPr/>
          <a:lstStyle/>
          <a:p>
            <a:r>
              <a:rPr lang="en-US" dirty="0"/>
              <a:t>Acknowledgements </a:t>
            </a:r>
          </a:p>
        </p:txBody>
      </p:sp>
      <p:sp>
        <p:nvSpPr>
          <p:cNvPr id="3" name="Content Placeholder 2"/>
          <p:cNvSpPr>
            <a:spLocks noGrp="1"/>
          </p:cNvSpPr>
          <p:nvPr>
            <p:ph idx="1"/>
          </p:nvPr>
        </p:nvSpPr>
        <p:spPr>
          <a:xfrm>
            <a:off x="1028965" y="1957363"/>
            <a:ext cx="10176387" cy="4525963"/>
          </a:xfrm>
        </p:spPr>
        <p:txBody>
          <a:bodyPr vert="horz" lIns="91440" tIns="45720" rIns="91440" bIns="45720" rtlCol="0" anchor="t">
            <a:normAutofit fontScale="47500" lnSpcReduction="20000"/>
          </a:bodyPr>
          <a:lstStyle/>
          <a:p>
            <a:r>
              <a:rPr lang="en-US" dirty="0"/>
              <a:t>Farmworkers Association of Florida </a:t>
            </a:r>
          </a:p>
          <a:p>
            <a:pPr lvl="1"/>
            <a:r>
              <a:rPr lang="en-US" dirty="0"/>
              <a:t>Jeannie </a:t>
            </a:r>
            <a:r>
              <a:rPr lang="en-US" dirty="0" err="1"/>
              <a:t>Economos</a:t>
            </a:r>
            <a:endParaRPr lang="en-US" dirty="0"/>
          </a:p>
          <a:p>
            <a:pPr lvl="1"/>
            <a:r>
              <a:rPr lang="en-US" dirty="0"/>
              <a:t>Antonio Tovar-Aguilar, PhD</a:t>
            </a:r>
          </a:p>
          <a:p>
            <a:pPr lvl="1"/>
            <a:r>
              <a:rPr lang="en-US" dirty="0"/>
              <a:t>Nezahualcoyotl Xiuhtecutli, MS </a:t>
            </a:r>
          </a:p>
          <a:p>
            <a:r>
              <a:rPr lang="en-US" dirty="0"/>
              <a:t>University of Florida</a:t>
            </a:r>
          </a:p>
          <a:p>
            <a:pPr lvl="1"/>
            <a:r>
              <a:rPr lang="en-US" dirty="0"/>
              <a:t>Joan Flocks, JD</a:t>
            </a:r>
          </a:p>
          <a:p>
            <a:r>
              <a:rPr lang="en-US" dirty="0"/>
              <a:t>Emory University </a:t>
            </a:r>
          </a:p>
          <a:p>
            <a:pPr lvl="1"/>
            <a:r>
              <a:rPr lang="en-US" dirty="0"/>
              <a:t>Roxana Chicas, BSN, RN</a:t>
            </a:r>
          </a:p>
          <a:p>
            <a:pPr lvl="1"/>
            <a:r>
              <a:rPr lang="en-US" dirty="0"/>
              <a:t>Lisa Elon, MS</a:t>
            </a:r>
          </a:p>
          <a:p>
            <a:pPr lvl="1"/>
            <a:r>
              <a:rPr lang="en-US" dirty="0"/>
              <a:t>Vicki Hertzberg, PhD, FASA, P. Stat</a:t>
            </a:r>
          </a:p>
          <a:p>
            <a:pPr lvl="1"/>
            <a:r>
              <a:rPr lang="en-US" dirty="0"/>
              <a:t>Valerie Mac, PhD, RN</a:t>
            </a:r>
          </a:p>
          <a:p>
            <a:pPr lvl="1"/>
            <a:r>
              <a:rPr lang="en-US" dirty="0"/>
              <a:t>Jacqueline Mix, PhD, MPH</a:t>
            </a:r>
          </a:p>
          <a:p>
            <a:pPr lvl="1"/>
            <a:r>
              <a:rPr lang="en-US" dirty="0"/>
              <a:t>Abby Mutic, MSN</a:t>
            </a:r>
          </a:p>
          <a:p>
            <a:pPr lvl="1"/>
            <a:r>
              <a:rPr lang="en-US" dirty="0"/>
              <a:t>Nathan Mutic, MS, MAT, </a:t>
            </a:r>
            <a:r>
              <a:rPr lang="en-US" dirty="0" err="1"/>
              <a:t>M.Ed</a:t>
            </a:r>
            <a:endParaRPr lang="en-US" dirty="0"/>
          </a:p>
          <a:p>
            <a:pPr lvl="1"/>
            <a:r>
              <a:rPr lang="en-US" dirty="0" err="1"/>
              <a:t>Estefani</a:t>
            </a:r>
            <a:r>
              <a:rPr lang="en-US" dirty="0"/>
              <a:t> Ignacio, BS</a:t>
            </a:r>
          </a:p>
          <a:p>
            <a:r>
              <a:rPr lang="en-US" dirty="0"/>
              <a:t>Funders </a:t>
            </a:r>
          </a:p>
          <a:p>
            <a:pPr lvl="1"/>
            <a:r>
              <a:rPr lang="en-US" dirty="0"/>
              <a:t>NIOSH R01OH010657</a:t>
            </a:r>
          </a:p>
          <a:p>
            <a:pPr lvl="1"/>
            <a:r>
              <a:rPr lang="en-US" dirty="0"/>
              <a:t>NIOSH R21 OH009830-01</a:t>
            </a:r>
          </a:p>
          <a:p>
            <a:pPr lvl="1"/>
            <a:r>
              <a:rPr lang="en-US" dirty="0"/>
              <a:t>SCCAHS </a:t>
            </a:r>
          </a:p>
          <a:p>
            <a:pPr lvl="1"/>
            <a:endParaRPr lang="en-US" dirty="0"/>
          </a:p>
          <a:p>
            <a:pPr lvl="1"/>
            <a:endParaRPr lang="en-US" dirty="0"/>
          </a:p>
          <a:p>
            <a:pPr lvl="1"/>
            <a:endParaRPr lang="en-US" dirty="0"/>
          </a:p>
          <a:p>
            <a:pPr lvl="1"/>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77000" y="2087531"/>
            <a:ext cx="4684889" cy="432364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9595" y="6403075"/>
            <a:ext cx="1785313" cy="366014"/>
          </a:xfrm>
          <a:prstGeom prst="rect">
            <a:avLst/>
          </a:prstGeom>
        </p:spPr>
      </p:pic>
      <p:pic>
        <p:nvPicPr>
          <p:cNvPr id="6"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7" name="Picture 6"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35725" y="228600"/>
            <a:ext cx="4646797" cy="712509"/>
          </a:xfrm>
          <a:prstGeom prst="rect">
            <a:avLst/>
          </a:prstGeom>
        </p:spPr>
      </p:pic>
    </p:spTree>
    <p:extLst>
      <p:ext uri="{BB962C8B-B14F-4D97-AF65-F5344CB8AC3E}">
        <p14:creationId xmlns:p14="http://schemas.microsoft.com/office/powerpoint/2010/main" val="927111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07673"/>
            <a:ext cx="10972800" cy="832251"/>
          </a:xfrm>
        </p:spPr>
        <p:txBody>
          <a:bodyPr/>
          <a:lstStyle/>
          <a:p>
            <a:r>
              <a:rPr lang="en-US" dirty="0"/>
              <a:t>Thank you!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563325" y="2306488"/>
            <a:ext cx="4704376" cy="3924300"/>
          </a:xfr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5" name="Picture 4"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35725" y="228600"/>
            <a:ext cx="4646797" cy="712509"/>
          </a:xfrm>
          <a:prstGeom prst="rect">
            <a:avLst/>
          </a:prstGeom>
        </p:spPr>
      </p:pic>
    </p:spTree>
    <p:extLst>
      <p:ext uri="{BB962C8B-B14F-4D97-AF65-F5344CB8AC3E}">
        <p14:creationId xmlns:p14="http://schemas.microsoft.com/office/powerpoint/2010/main" val="3706279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447"/>
            <a:ext cx="11340548" cy="2031241"/>
          </a:xfrm>
        </p:spPr>
        <p:txBody>
          <a:bodyPr/>
          <a:lstStyle/>
          <a:p>
            <a:r>
              <a:rPr lang="en-US" sz="3700" b="1" dirty="0"/>
              <a:t>Physiologic Response to Heat: </a:t>
            </a:r>
            <a:br>
              <a:rPr lang="en-US" sz="3700" b="1" dirty="0"/>
            </a:br>
            <a:r>
              <a:rPr lang="en-US" sz="3700" b="1" dirty="0"/>
              <a:t> Core Temperature &gt;=38°C</a:t>
            </a:r>
            <a:br>
              <a:rPr lang="en-US" sz="3700" b="1" dirty="0"/>
            </a:br>
            <a:br>
              <a:rPr lang="en-US" sz="1800" dirty="0"/>
            </a:br>
            <a:r>
              <a:rPr lang="en-US" sz="2800" b="1" dirty="0"/>
              <a:t>Significant Risk Factors:</a:t>
            </a:r>
            <a:br>
              <a:rPr lang="en-US" dirty="0"/>
            </a:br>
            <a:endParaRPr lang="en-US" dirty="0"/>
          </a:p>
        </p:txBody>
      </p:sp>
      <p:graphicFrame>
        <p:nvGraphicFramePr>
          <p:cNvPr id="6" name="Content Placeholder 5"/>
          <p:cNvGraphicFramePr>
            <a:graphicFrameLocks noGrp="1"/>
          </p:cNvGraphicFramePr>
          <p:nvPr>
            <p:ph idx="1"/>
            <p:extLst/>
          </p:nvPr>
        </p:nvGraphicFramePr>
        <p:xfrm>
          <a:off x="874644" y="2997241"/>
          <a:ext cx="10505660" cy="3523880"/>
        </p:xfrm>
        <a:graphic>
          <a:graphicData uri="http://schemas.openxmlformats.org/drawingml/2006/table">
            <a:tbl>
              <a:tblPr firstRow="1" firstCol="1" bandRow="1">
                <a:tableStyleId>{5C22544A-7EE6-4342-B048-85BDC9FD1C3A}</a:tableStyleId>
              </a:tblPr>
              <a:tblGrid>
                <a:gridCol w="5306206">
                  <a:extLst>
                    <a:ext uri="{9D8B030D-6E8A-4147-A177-3AD203B41FA5}">
                      <a16:colId xmlns:a16="http://schemas.microsoft.com/office/drawing/2014/main" val="1704436885"/>
                    </a:ext>
                  </a:extLst>
                </a:gridCol>
                <a:gridCol w="1746967">
                  <a:extLst>
                    <a:ext uri="{9D8B030D-6E8A-4147-A177-3AD203B41FA5}">
                      <a16:colId xmlns:a16="http://schemas.microsoft.com/office/drawing/2014/main" val="1998557991"/>
                    </a:ext>
                  </a:extLst>
                </a:gridCol>
                <a:gridCol w="1870045">
                  <a:extLst>
                    <a:ext uri="{9D8B030D-6E8A-4147-A177-3AD203B41FA5}">
                      <a16:colId xmlns:a16="http://schemas.microsoft.com/office/drawing/2014/main" val="229170052"/>
                    </a:ext>
                  </a:extLst>
                </a:gridCol>
                <a:gridCol w="1582442">
                  <a:extLst>
                    <a:ext uri="{9D8B030D-6E8A-4147-A177-3AD203B41FA5}">
                      <a16:colId xmlns:a16="http://schemas.microsoft.com/office/drawing/2014/main" val="299848375"/>
                    </a:ext>
                  </a:extLst>
                </a:gridCol>
              </a:tblGrid>
              <a:tr h="352388">
                <a:tc>
                  <a:txBody>
                    <a:bodyPr/>
                    <a:lstStyle/>
                    <a:p>
                      <a:pPr marL="0" marR="0" algn="l">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gridSpan="2">
                  <a:txBody>
                    <a:bodyPr/>
                    <a:lstStyle/>
                    <a:p>
                      <a:pPr marL="0" marR="0" algn="ctr">
                        <a:lnSpc>
                          <a:spcPct val="107000"/>
                        </a:lnSpc>
                        <a:spcBef>
                          <a:spcPts val="0"/>
                        </a:spcBef>
                        <a:spcAft>
                          <a:spcPts val="0"/>
                        </a:spcAft>
                      </a:pPr>
                      <a:r>
                        <a:rPr lang="en-US" sz="2000" dirty="0">
                          <a:effectLst/>
                        </a:rPr>
                        <a:t>Change in odds of T≥38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0" marR="0" algn="r">
                        <a:lnSpc>
                          <a:spcPct val="107000"/>
                        </a:lnSpc>
                        <a:spcBef>
                          <a:spcPts val="0"/>
                        </a:spcBef>
                        <a:spcAft>
                          <a:spcPts val="0"/>
                        </a:spcAft>
                      </a:pPr>
                      <a:r>
                        <a:rPr lang="en-US" sz="2000" dirty="0">
                          <a:effectLst/>
                        </a:rPr>
                        <a:t>    95% CI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64062147"/>
                  </a:ext>
                </a:extLst>
              </a:tr>
              <a:tr h="352388">
                <a:tc>
                  <a:txBody>
                    <a:bodyPr/>
                    <a:lstStyle/>
                    <a:p>
                      <a:pPr marL="0" marR="0" algn="l">
                        <a:lnSpc>
                          <a:spcPct val="107000"/>
                        </a:lnSpc>
                        <a:spcBef>
                          <a:spcPts val="0"/>
                        </a:spcBef>
                        <a:spcAft>
                          <a:spcPts val="0"/>
                        </a:spcAft>
                      </a:pPr>
                      <a:r>
                        <a:rPr lang="en-US" sz="2000" dirty="0">
                          <a:effectLst/>
                        </a:rPr>
                        <a:t>Model considered Work Intensity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1818337"/>
                  </a:ext>
                </a:extLst>
              </a:tr>
              <a:tr h="352388">
                <a:tc>
                  <a:txBody>
                    <a:bodyPr/>
                    <a:lstStyle/>
                    <a:p>
                      <a:pPr marL="0" marR="0" algn="l">
                        <a:lnSpc>
                          <a:spcPct val="107000"/>
                        </a:lnSpc>
                        <a:spcBef>
                          <a:spcPts val="0"/>
                        </a:spcBef>
                        <a:spcAft>
                          <a:spcPts val="0"/>
                        </a:spcAft>
                      </a:pPr>
                      <a:r>
                        <a:rPr lang="en-US" sz="2000" dirty="0">
                          <a:effectLst/>
                        </a:rPr>
                        <a:t>     Per 10 Minutes Mod/</a:t>
                      </a:r>
                      <a:r>
                        <a:rPr lang="en-US" sz="2000" dirty="0" err="1">
                          <a:effectLst/>
                        </a:rPr>
                        <a:t>Vig</a:t>
                      </a:r>
                      <a:r>
                        <a:rPr lang="en-US" sz="2000" dirty="0">
                          <a:effectLst/>
                        </a:rPr>
                        <a:t> Activity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r">
                        <a:lnSpc>
                          <a:spcPct val="107000"/>
                        </a:lnSpc>
                        <a:spcBef>
                          <a:spcPts val="0"/>
                        </a:spcBef>
                        <a:spcAft>
                          <a:spcPts val="0"/>
                        </a:spcAft>
                      </a:pPr>
                      <a:r>
                        <a:rPr lang="en-US" sz="2000" dirty="0">
                          <a:effectLst/>
                        </a:rPr>
                        <a:t>5%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rPr>
                        <a:t>increase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rPr>
                        <a:t>  2% -  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4874365"/>
                  </a:ext>
                </a:extLst>
              </a:tr>
              <a:tr h="352388">
                <a:tc>
                  <a:txBody>
                    <a:bodyPr/>
                    <a:lstStyle/>
                    <a:p>
                      <a:pPr marL="0" marR="0" algn="l">
                        <a:lnSpc>
                          <a:spcPct val="107000"/>
                        </a:lnSpc>
                        <a:spcBef>
                          <a:spcPts val="0"/>
                        </a:spcBef>
                        <a:spcAft>
                          <a:spcPts val="0"/>
                        </a:spcAft>
                      </a:pPr>
                      <a:r>
                        <a:rPr lang="en-US" sz="2000" dirty="0">
                          <a:effectLst/>
                        </a:rPr>
                        <a:t>     Per 1 unit BMI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r">
                        <a:lnSpc>
                          <a:spcPct val="107000"/>
                        </a:lnSpc>
                        <a:spcBef>
                          <a:spcPts val="0"/>
                        </a:spcBef>
                        <a:spcAft>
                          <a:spcPts val="0"/>
                        </a:spcAft>
                      </a:pPr>
                      <a:r>
                        <a:rPr lang="en-US" sz="2000">
                          <a:effectLst/>
                        </a:rPr>
                        <a:t>7%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rPr>
                        <a:t>increase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rPr>
                        <a:t>  1% - 13%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395727"/>
                  </a:ext>
                </a:extLst>
              </a:tr>
              <a:tr h="352388">
                <a:tc>
                  <a:txBody>
                    <a:bodyPr/>
                    <a:lstStyle/>
                    <a:p>
                      <a:pPr marL="0" marR="0" algn="l">
                        <a:lnSpc>
                          <a:spcPct val="107000"/>
                        </a:lnSpc>
                        <a:spcBef>
                          <a:spcPts val="0"/>
                        </a:spcBef>
                        <a:spcAft>
                          <a:spcPts val="0"/>
                        </a:spcAft>
                      </a:pPr>
                      <a:r>
                        <a:rPr lang="en-US" sz="2000" dirty="0">
                          <a:effectLst/>
                        </a:rPr>
                        <a:t>     Per 5°F Mean Heat Index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r">
                        <a:lnSpc>
                          <a:spcPct val="107000"/>
                        </a:lnSpc>
                        <a:spcBef>
                          <a:spcPts val="0"/>
                        </a:spcBef>
                        <a:spcAft>
                          <a:spcPts val="0"/>
                        </a:spcAft>
                      </a:pPr>
                      <a:r>
                        <a:rPr lang="en-US" sz="2000">
                          <a:effectLst/>
                        </a:rPr>
                        <a:t>27%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rPr>
                        <a:t>increase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rPr>
                        <a:t>  4% - 56%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8363238"/>
                  </a:ext>
                </a:extLst>
              </a:tr>
              <a:tr h="352388">
                <a:tc>
                  <a:txBody>
                    <a:bodyPr/>
                    <a:lstStyle/>
                    <a:p>
                      <a:pPr marL="0" marR="0" algn="l">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76078203"/>
                  </a:ext>
                </a:extLst>
              </a:tr>
              <a:tr h="352388">
                <a:tc>
                  <a:txBody>
                    <a:bodyPr/>
                    <a:lstStyle/>
                    <a:p>
                      <a:pPr marL="0" marR="0" algn="l">
                        <a:lnSpc>
                          <a:spcPct val="107000"/>
                        </a:lnSpc>
                        <a:spcBef>
                          <a:spcPts val="0"/>
                        </a:spcBef>
                        <a:spcAft>
                          <a:spcPts val="0"/>
                        </a:spcAft>
                      </a:pPr>
                      <a:r>
                        <a:rPr lang="en-US" sz="2000" dirty="0">
                          <a:effectLst/>
                        </a:rPr>
                        <a:t>Model considered Dehydration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6607617"/>
                  </a:ext>
                </a:extLst>
              </a:tr>
              <a:tr h="352388">
                <a:tc>
                  <a:txBody>
                    <a:bodyPr/>
                    <a:lstStyle/>
                    <a:p>
                      <a:pPr marL="0" marR="0" algn="l">
                        <a:lnSpc>
                          <a:spcPct val="107000"/>
                        </a:lnSpc>
                        <a:spcBef>
                          <a:spcPts val="0"/>
                        </a:spcBef>
                        <a:spcAft>
                          <a:spcPts val="0"/>
                        </a:spcAft>
                      </a:pPr>
                      <a:r>
                        <a:rPr lang="en-US" sz="2000" dirty="0">
                          <a:effectLst/>
                        </a:rPr>
                        <a:t>     Per .010 Urine Specific Gravity in pm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r">
                        <a:lnSpc>
                          <a:spcPct val="107000"/>
                        </a:lnSpc>
                        <a:spcBef>
                          <a:spcPts val="0"/>
                        </a:spcBef>
                        <a:spcAft>
                          <a:spcPts val="0"/>
                        </a:spcAft>
                      </a:pPr>
                      <a:r>
                        <a:rPr lang="en-US" sz="2000" dirty="0">
                          <a:effectLst/>
                        </a:rPr>
                        <a:t>47%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rPr>
                        <a:t>increase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rPr>
                        <a:t>  8% - 101%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7449734"/>
                  </a:ext>
                </a:extLst>
              </a:tr>
              <a:tr h="352388">
                <a:tc>
                  <a:txBody>
                    <a:bodyPr/>
                    <a:lstStyle/>
                    <a:p>
                      <a:pPr marL="0" marR="0" algn="l">
                        <a:lnSpc>
                          <a:spcPct val="107000"/>
                        </a:lnSpc>
                        <a:spcBef>
                          <a:spcPts val="0"/>
                        </a:spcBef>
                        <a:spcAft>
                          <a:spcPts val="0"/>
                        </a:spcAft>
                      </a:pPr>
                      <a:r>
                        <a:rPr lang="en-US" sz="2000" dirty="0">
                          <a:effectLst/>
                        </a:rPr>
                        <a:t>     Per 1 unit BMI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r">
                        <a:lnSpc>
                          <a:spcPct val="107000"/>
                        </a:lnSpc>
                        <a:spcBef>
                          <a:spcPts val="0"/>
                        </a:spcBef>
                        <a:spcAft>
                          <a:spcPts val="0"/>
                        </a:spcAft>
                      </a:pPr>
                      <a:r>
                        <a:rPr lang="en-US" sz="2000" dirty="0">
                          <a:effectLst/>
                        </a:rPr>
                        <a:t>6%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rPr>
                        <a:t>increase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rPr>
                        <a:t>1%  -  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4446407"/>
                  </a:ext>
                </a:extLst>
              </a:tr>
              <a:tr h="352388">
                <a:tc>
                  <a:txBody>
                    <a:bodyPr/>
                    <a:lstStyle/>
                    <a:p>
                      <a:pPr marL="0" marR="0" algn="l">
                        <a:lnSpc>
                          <a:spcPct val="107000"/>
                        </a:lnSpc>
                        <a:spcBef>
                          <a:spcPts val="0"/>
                        </a:spcBef>
                        <a:spcAft>
                          <a:spcPts val="0"/>
                        </a:spcAft>
                      </a:pPr>
                      <a:r>
                        <a:rPr lang="en-US" sz="2000" dirty="0">
                          <a:effectLst/>
                        </a:rPr>
                        <a:t>     Per 5°F Mean Heat Index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r">
                        <a:lnSpc>
                          <a:spcPct val="107000"/>
                        </a:lnSpc>
                        <a:spcBef>
                          <a:spcPts val="0"/>
                        </a:spcBef>
                        <a:spcAft>
                          <a:spcPts val="0"/>
                        </a:spcAft>
                      </a:pPr>
                      <a:r>
                        <a:rPr lang="en-US" sz="2000" dirty="0">
                          <a:effectLst/>
                        </a:rPr>
                        <a:t>26%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rPr>
                        <a:t>increase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rPr>
                        <a:t>  3%  -  54%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82324079"/>
                  </a:ext>
                </a:extLst>
              </a:tr>
            </a:tbl>
          </a:graphicData>
        </a:graphic>
      </p:graphicFrame>
      <p:pic>
        <p:nvPicPr>
          <p:cNvPr id="7" name="Picture 6" descr="fwaf.png"/>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0"/>
            <a:ext cx="4646797" cy="712509"/>
          </a:xfrm>
          <a:prstGeom prst="rect">
            <a:avLst/>
          </a:prstGeo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40867" y="61651"/>
            <a:ext cx="3174703" cy="650858"/>
          </a:xfrm>
          <a:prstGeom prst="rect">
            <a:avLst/>
          </a:prstGeom>
        </p:spPr>
      </p:pic>
    </p:spTree>
    <p:extLst>
      <p:ext uri="{BB962C8B-B14F-4D97-AF65-F5344CB8AC3E}">
        <p14:creationId xmlns:p14="http://schemas.microsoft.com/office/powerpoint/2010/main" val="1390278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2514"/>
            <a:ext cx="11340548" cy="2031241"/>
          </a:xfrm>
        </p:spPr>
        <p:txBody>
          <a:bodyPr/>
          <a:lstStyle/>
          <a:p>
            <a:r>
              <a:rPr lang="en-US" sz="3700" b="1" dirty="0"/>
              <a:t>Physiologic Response to Heat: </a:t>
            </a:r>
            <a:br>
              <a:rPr lang="en-US" sz="3700" b="1" dirty="0"/>
            </a:br>
            <a:r>
              <a:rPr lang="en-US" sz="3700" b="1" dirty="0"/>
              <a:t> Core Temperature &gt;=38.5°C</a:t>
            </a:r>
            <a:br>
              <a:rPr lang="en-US" sz="3700" b="1" dirty="0"/>
            </a:br>
            <a:br>
              <a:rPr lang="en-US" sz="3700" dirty="0"/>
            </a:br>
            <a:r>
              <a:rPr lang="en-US" sz="2800" b="1" dirty="0"/>
              <a:t>Significant Risk Factors:</a:t>
            </a:r>
            <a:br>
              <a:rPr lang="en-US" sz="2800" b="1" dirty="0"/>
            </a:br>
            <a:br>
              <a:rPr lang="en-US" dirty="0"/>
            </a:br>
            <a:endParaRPr lang="en-US" dirty="0"/>
          </a:p>
        </p:txBody>
      </p:sp>
      <p:graphicFrame>
        <p:nvGraphicFramePr>
          <p:cNvPr id="6" name="Content Placeholder 5"/>
          <p:cNvGraphicFramePr>
            <a:graphicFrameLocks noGrp="1"/>
          </p:cNvGraphicFramePr>
          <p:nvPr>
            <p:ph idx="1"/>
            <p:extLst/>
          </p:nvPr>
        </p:nvGraphicFramePr>
        <p:xfrm>
          <a:off x="874644" y="3061249"/>
          <a:ext cx="10505660" cy="3171492"/>
        </p:xfrm>
        <a:graphic>
          <a:graphicData uri="http://schemas.openxmlformats.org/drawingml/2006/table">
            <a:tbl>
              <a:tblPr firstRow="1" firstCol="1" bandRow="1">
                <a:tableStyleId>{5C22544A-7EE6-4342-B048-85BDC9FD1C3A}</a:tableStyleId>
              </a:tblPr>
              <a:tblGrid>
                <a:gridCol w="5306206">
                  <a:extLst>
                    <a:ext uri="{9D8B030D-6E8A-4147-A177-3AD203B41FA5}">
                      <a16:colId xmlns:a16="http://schemas.microsoft.com/office/drawing/2014/main" val="1704436885"/>
                    </a:ext>
                  </a:extLst>
                </a:gridCol>
                <a:gridCol w="1746967">
                  <a:extLst>
                    <a:ext uri="{9D8B030D-6E8A-4147-A177-3AD203B41FA5}">
                      <a16:colId xmlns:a16="http://schemas.microsoft.com/office/drawing/2014/main" val="1998557991"/>
                    </a:ext>
                  </a:extLst>
                </a:gridCol>
                <a:gridCol w="1870045">
                  <a:extLst>
                    <a:ext uri="{9D8B030D-6E8A-4147-A177-3AD203B41FA5}">
                      <a16:colId xmlns:a16="http://schemas.microsoft.com/office/drawing/2014/main" val="229170052"/>
                    </a:ext>
                  </a:extLst>
                </a:gridCol>
                <a:gridCol w="1582442">
                  <a:extLst>
                    <a:ext uri="{9D8B030D-6E8A-4147-A177-3AD203B41FA5}">
                      <a16:colId xmlns:a16="http://schemas.microsoft.com/office/drawing/2014/main" val="299848375"/>
                    </a:ext>
                  </a:extLst>
                </a:gridCol>
              </a:tblGrid>
              <a:tr h="352388">
                <a:tc>
                  <a:txBody>
                    <a:bodyPr/>
                    <a:lstStyle/>
                    <a:p>
                      <a:pPr marL="0" marR="0" algn="l">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gridSpan="2">
                  <a:txBody>
                    <a:bodyPr/>
                    <a:lstStyle/>
                    <a:p>
                      <a:pPr marL="0" marR="0" algn="ctr">
                        <a:lnSpc>
                          <a:spcPct val="107000"/>
                        </a:lnSpc>
                        <a:spcBef>
                          <a:spcPts val="0"/>
                        </a:spcBef>
                        <a:spcAft>
                          <a:spcPts val="0"/>
                        </a:spcAft>
                      </a:pPr>
                      <a:r>
                        <a:rPr lang="en-US" sz="2000" dirty="0">
                          <a:effectLst/>
                        </a:rPr>
                        <a:t>Change in odds of T≥38.5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a:txBody>
                    <a:bodyPr/>
                    <a:lstStyle/>
                    <a:p>
                      <a:pPr marL="0" marR="0" algn="r">
                        <a:lnSpc>
                          <a:spcPct val="107000"/>
                        </a:lnSpc>
                        <a:spcBef>
                          <a:spcPts val="0"/>
                        </a:spcBef>
                        <a:spcAft>
                          <a:spcPts val="0"/>
                        </a:spcAft>
                      </a:pPr>
                      <a:r>
                        <a:rPr lang="en-US" sz="2000" dirty="0">
                          <a:effectLst/>
                        </a:rPr>
                        <a:t>    95% CI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64062147"/>
                  </a:ext>
                </a:extLst>
              </a:tr>
              <a:tr h="352388">
                <a:tc>
                  <a:txBody>
                    <a:bodyPr/>
                    <a:lstStyle/>
                    <a:p>
                      <a:pPr marL="0" marR="0" algn="l">
                        <a:lnSpc>
                          <a:spcPct val="107000"/>
                        </a:lnSpc>
                        <a:spcBef>
                          <a:spcPts val="0"/>
                        </a:spcBef>
                        <a:spcAft>
                          <a:spcPts val="0"/>
                        </a:spcAft>
                      </a:pPr>
                      <a:r>
                        <a:rPr lang="en-US" sz="2000" dirty="0">
                          <a:effectLst/>
                        </a:rPr>
                        <a:t>Model considered Work Intensity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1818337"/>
                  </a:ext>
                </a:extLst>
              </a:tr>
              <a:tr h="352388">
                <a:tc>
                  <a:txBody>
                    <a:bodyPr/>
                    <a:lstStyle/>
                    <a:p>
                      <a:pPr marL="0" marR="0" algn="l">
                        <a:lnSpc>
                          <a:spcPct val="107000"/>
                        </a:lnSpc>
                        <a:spcBef>
                          <a:spcPts val="0"/>
                        </a:spcBef>
                        <a:spcAft>
                          <a:spcPts val="0"/>
                        </a:spcAft>
                      </a:pPr>
                      <a:r>
                        <a:rPr lang="en-US" sz="2000" dirty="0">
                          <a:effectLst/>
                        </a:rPr>
                        <a:t>     Per 10 Minutes Mod/</a:t>
                      </a:r>
                      <a:r>
                        <a:rPr lang="en-US" sz="2000" dirty="0" err="1">
                          <a:effectLst/>
                        </a:rPr>
                        <a:t>Vig</a:t>
                      </a:r>
                      <a:r>
                        <a:rPr lang="en-US" sz="2000" dirty="0">
                          <a:effectLst/>
                        </a:rPr>
                        <a:t> Activity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r">
                        <a:lnSpc>
                          <a:spcPct val="107000"/>
                        </a:lnSpc>
                        <a:spcBef>
                          <a:spcPts val="0"/>
                        </a:spcBef>
                        <a:spcAft>
                          <a:spcPts val="0"/>
                        </a:spcAft>
                      </a:pPr>
                      <a:r>
                        <a:rPr lang="en-US" sz="2000" dirty="0">
                          <a:effectLst/>
                        </a:rPr>
                        <a:t>4%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rPr>
                        <a:t>increase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rPr>
                        <a:t>  0%  -  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5836929"/>
                  </a:ext>
                </a:extLst>
              </a:tr>
              <a:tr h="352388">
                <a:tc>
                  <a:txBody>
                    <a:bodyPr/>
                    <a:lstStyle/>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Per</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1 year Working in Agriculture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decrease</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(-13)% -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
                      </a:r>
                      <a:r>
                        <a:rPr lang="en-US"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6861686"/>
                  </a:ext>
                </a:extLst>
              </a:tr>
              <a:tr h="352388">
                <a:tc>
                  <a:txBody>
                    <a:bodyPr/>
                    <a:lstStyle/>
                    <a:p>
                      <a:pPr marL="0" marR="0" algn="l">
                        <a:lnSpc>
                          <a:spcPct val="107000"/>
                        </a:lnSpc>
                        <a:spcBef>
                          <a:spcPts val="0"/>
                        </a:spcBef>
                        <a:spcAft>
                          <a:spcPts val="0"/>
                        </a:spcAft>
                      </a:pPr>
                      <a:r>
                        <a:rPr lang="en-US" sz="2000" dirty="0">
                          <a:effectLst/>
                        </a:rPr>
                        <a:t>       Per 1 unit BMI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r">
                        <a:lnSpc>
                          <a:spcPct val="107000"/>
                        </a:lnSpc>
                        <a:spcBef>
                          <a:spcPts val="0"/>
                        </a:spcBef>
                        <a:spcAft>
                          <a:spcPts val="0"/>
                        </a:spcAft>
                      </a:pPr>
                      <a:r>
                        <a:rPr lang="en-US" sz="2000" dirty="0">
                          <a:effectLst/>
                        </a:rPr>
                        <a:t>17%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rPr>
                        <a:t>increase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rPr>
                        <a:t>  7% - 27%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3395727"/>
                  </a:ext>
                </a:extLst>
              </a:tr>
              <a:tr h="352388">
                <a:tc>
                  <a:txBody>
                    <a:bodyPr/>
                    <a:lstStyle/>
                    <a:p>
                      <a:pPr marL="0" marR="0" algn="l">
                        <a:lnSpc>
                          <a:spcPct val="107000"/>
                        </a:lnSpc>
                        <a:spcBef>
                          <a:spcPts val="0"/>
                        </a:spcBef>
                        <a:spcAft>
                          <a:spcPts val="0"/>
                        </a:spcAft>
                      </a:pPr>
                      <a:r>
                        <a:rPr lang="en-US" sz="2000" dirty="0">
                          <a:effectLst/>
                        </a:rPr>
                        <a:t>       Per 5°F Mean Heat Index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r">
                        <a:lnSpc>
                          <a:spcPct val="107000"/>
                        </a:lnSpc>
                        <a:spcBef>
                          <a:spcPts val="0"/>
                        </a:spcBef>
                        <a:spcAft>
                          <a:spcPts val="0"/>
                        </a:spcAft>
                      </a:pPr>
                      <a:r>
                        <a:rPr lang="en-US" sz="2000" dirty="0">
                          <a:effectLst/>
                        </a:rPr>
                        <a:t>39%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rPr>
                        <a:t>increase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rPr>
                        <a:t>  2% - 89%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8363238"/>
                  </a:ext>
                </a:extLst>
              </a:tr>
              <a:tr h="352388">
                <a:tc>
                  <a:txBody>
                    <a:bodyPr/>
                    <a:lstStyle/>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Male</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(compared to Female)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142%</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increase</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20% - 386%</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8172978"/>
                  </a:ext>
                </a:extLst>
              </a:tr>
              <a:tr h="352388">
                <a:tc>
                  <a:txBody>
                    <a:bodyPr/>
                    <a:lstStyle/>
                    <a:p>
                      <a:pPr marL="0" marR="0" algn="l">
                        <a:lnSpc>
                          <a:spcPct val="107000"/>
                        </a:lnSpc>
                        <a:spcBef>
                          <a:spcPts val="0"/>
                        </a:spcBef>
                        <a:spcAft>
                          <a:spcPts val="0"/>
                        </a:spcAft>
                      </a:pPr>
                      <a:r>
                        <a:rPr lang="en-US" sz="2000" dirty="0">
                          <a:effectLst/>
                        </a:rPr>
                        <a:t>Model considered Dehydration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mpd="sng">
                      <a:noFill/>
                    </a:lnR>
                  </a:tcPr>
                </a:tc>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66607617"/>
                  </a:ext>
                </a:extLst>
              </a:tr>
              <a:tr h="352388">
                <a:tc gridSpan="4">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         Dehydration was not a significant predictor of </a:t>
                      </a:r>
                      <a:r>
                        <a:rPr lang="en-US" sz="2000" dirty="0">
                          <a:effectLst/>
                        </a:rPr>
                        <a:t>T≥38.5;</a:t>
                      </a:r>
                      <a:r>
                        <a:rPr lang="en-US" sz="2000" baseline="0" dirty="0">
                          <a:effectLst/>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other results similar</a:t>
                      </a:r>
                    </a:p>
                  </a:txBody>
                  <a:tcPr marL="68580" marR="68580" marT="0" marB="0">
                    <a:lnR w="12700" cmpd="sng">
                      <a:noFill/>
                    </a:lnR>
                  </a:tcPr>
                </a:tc>
                <a:tc hMerge="1">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algn="l">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algn="r">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7449734"/>
                  </a:ext>
                </a:extLst>
              </a:tr>
            </a:tbl>
          </a:graphicData>
        </a:graphic>
      </p:graphicFrame>
      <p:pic>
        <p:nvPicPr>
          <p:cNvPr id="7" name="Picture 6" descr="fwaf.png"/>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0" y="0"/>
            <a:ext cx="4646797" cy="712509"/>
          </a:xfrm>
          <a:prstGeom prst="rect">
            <a:avLst/>
          </a:prstGeom>
        </p:spPr>
      </p:pic>
      <p:pic>
        <p:nvPicPr>
          <p:cNvPr id="8"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40867" y="61651"/>
            <a:ext cx="3174703" cy="650858"/>
          </a:xfrm>
          <a:prstGeom prst="rect">
            <a:avLst/>
          </a:prstGeom>
        </p:spPr>
      </p:pic>
    </p:spTree>
    <p:extLst>
      <p:ext uri="{BB962C8B-B14F-4D97-AF65-F5344CB8AC3E}">
        <p14:creationId xmlns:p14="http://schemas.microsoft.com/office/powerpoint/2010/main" val="236510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6535395" y="1284051"/>
            <a:ext cx="4603937" cy="5304795"/>
          </a:xfrm>
          <a:prstGeom prst="rect">
            <a:avLst/>
          </a:prstGeom>
          <a:noFill/>
        </p:spPr>
      </p:pic>
      <p:sp>
        <p:nvSpPr>
          <p:cNvPr id="3" name="TextBox 2"/>
          <p:cNvSpPr txBox="1"/>
          <p:nvPr/>
        </p:nvSpPr>
        <p:spPr>
          <a:xfrm>
            <a:off x="496111" y="3334719"/>
            <a:ext cx="4959485" cy="2693045"/>
          </a:xfrm>
          <a:prstGeom prst="rect">
            <a:avLst/>
          </a:prstGeom>
          <a:noFill/>
        </p:spPr>
        <p:txBody>
          <a:bodyPr wrap="square" rtlCol="0">
            <a:spAutoFit/>
          </a:bodyPr>
          <a:lstStyle/>
          <a:p>
            <a:pPr marL="457200" indent="-457200">
              <a:spcAft>
                <a:spcPts val="600"/>
              </a:spcAft>
              <a:buFont typeface="+mj-lt"/>
              <a:buAutoNum type="arabicPeriod"/>
            </a:pPr>
            <a:r>
              <a:rPr lang="en-US" sz="2400" dirty="0"/>
              <a:t>Hazard</a:t>
            </a:r>
          </a:p>
          <a:p>
            <a:pPr marL="457200" indent="-457200">
              <a:spcAft>
                <a:spcPts val="600"/>
              </a:spcAft>
              <a:buFont typeface="+mj-lt"/>
              <a:buAutoNum type="arabicPeriod"/>
            </a:pPr>
            <a:r>
              <a:rPr lang="en-US" sz="2400" dirty="0"/>
              <a:t>Vulnerability factors:</a:t>
            </a:r>
          </a:p>
          <a:p>
            <a:pPr marL="914400" lvl="1" indent="-457200">
              <a:spcAft>
                <a:spcPts val="600"/>
              </a:spcAft>
              <a:buFont typeface="Arial" panose="020B0604020202020204" pitchFamily="34" charset="0"/>
              <a:buChar char="•"/>
            </a:pPr>
            <a:r>
              <a:rPr lang="en-US" sz="2400" dirty="0"/>
              <a:t>Workplace exposure</a:t>
            </a:r>
          </a:p>
          <a:p>
            <a:pPr marL="914400" lvl="1" indent="-457200">
              <a:spcAft>
                <a:spcPts val="600"/>
              </a:spcAft>
              <a:buFont typeface="Arial" panose="020B0604020202020204" pitchFamily="34" charset="0"/>
              <a:buChar char="•"/>
            </a:pPr>
            <a:r>
              <a:rPr lang="en-US" sz="2400" dirty="0"/>
              <a:t>Sensitivity (non-modifiable)</a:t>
            </a:r>
          </a:p>
          <a:p>
            <a:pPr marL="914400" lvl="1" indent="-457200">
              <a:spcAft>
                <a:spcPts val="600"/>
              </a:spcAft>
              <a:buFont typeface="Arial" panose="020B0604020202020204" pitchFamily="34" charset="0"/>
              <a:buChar char="•"/>
            </a:pPr>
            <a:r>
              <a:rPr lang="en-US" sz="2400" dirty="0"/>
              <a:t>Adaptive capacity (modifiable)</a:t>
            </a:r>
          </a:p>
          <a:p>
            <a:pPr defTabSz="460375">
              <a:spcAft>
                <a:spcPts val="600"/>
              </a:spcAft>
            </a:pPr>
            <a:r>
              <a:rPr lang="en-US" sz="2400" dirty="0"/>
              <a:t>3.	Heat Stress Response</a:t>
            </a:r>
          </a:p>
        </p:txBody>
      </p:sp>
      <p:pic>
        <p:nvPicPr>
          <p:cNvPr id="5"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6" name="Picture 5" descr="fwaf.png"/>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sp>
        <p:nvSpPr>
          <p:cNvPr id="2" name="TextBox 1"/>
          <p:cNvSpPr txBox="1"/>
          <p:nvPr/>
        </p:nvSpPr>
        <p:spPr>
          <a:xfrm>
            <a:off x="288785" y="1168418"/>
            <a:ext cx="5648552" cy="2123658"/>
          </a:xfrm>
          <a:prstGeom prst="rect">
            <a:avLst/>
          </a:prstGeom>
          <a:noFill/>
        </p:spPr>
        <p:txBody>
          <a:bodyPr wrap="square" rtlCol="0">
            <a:spAutoFit/>
          </a:bodyPr>
          <a:lstStyle/>
          <a:p>
            <a:r>
              <a:rPr lang="en-US" sz="4400" dirty="0"/>
              <a:t>Farmworker Vulnerability to Heat Hazards Framework</a:t>
            </a:r>
          </a:p>
        </p:txBody>
      </p:sp>
    </p:spTree>
    <p:extLst>
      <p:ext uri="{BB962C8B-B14F-4D97-AF65-F5344CB8AC3E}">
        <p14:creationId xmlns:p14="http://schemas.microsoft.com/office/powerpoint/2010/main" val="422603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746860" y="4276928"/>
            <a:ext cx="5921740" cy="1569660"/>
          </a:xfrm>
          <a:prstGeom prst="rect">
            <a:avLst/>
          </a:prstGeom>
        </p:spPr>
        <p:txBody>
          <a:bodyPr wrap="square">
            <a:spAutoFit/>
          </a:bodyPr>
          <a:lstStyle/>
          <a:p>
            <a:r>
              <a:rPr lang="en-US" sz="2400" dirty="0"/>
              <a:t>Mac, Valerie Vi Thien, and Linda A. McCauley. "Farmworker vulnerability to heat hazards: a conceptual framework." </a:t>
            </a:r>
            <a:r>
              <a:rPr lang="en-US" sz="2400" i="1" dirty="0"/>
              <a:t>Journal of nursing scholarship</a:t>
            </a:r>
            <a:r>
              <a:rPr lang="en-US" sz="2400" dirty="0"/>
              <a:t> 49.6 (2017): 617-624.</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042" y="1190538"/>
            <a:ext cx="4118956" cy="5523627"/>
          </a:xfrm>
          <a:prstGeom prst="rect">
            <a:avLst/>
          </a:prstGeom>
        </p:spPr>
      </p:pic>
      <p:pic>
        <p:nvPicPr>
          <p:cNvPr id="7"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8" name="Picture 7"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spTree>
    <p:extLst>
      <p:ext uri="{BB962C8B-B14F-4D97-AF65-F5344CB8AC3E}">
        <p14:creationId xmlns:p14="http://schemas.microsoft.com/office/powerpoint/2010/main" val="287772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28" y="1186070"/>
            <a:ext cx="5428036" cy="1143000"/>
          </a:xfrm>
        </p:spPr>
        <p:txBody>
          <a:bodyPr/>
          <a:lstStyle/>
          <a:p>
            <a:pPr algn="l"/>
            <a:r>
              <a:rPr lang="en-US" dirty="0"/>
              <a:t>5 </a:t>
            </a:r>
            <a:r>
              <a:rPr lang="en-US" dirty="0" err="1"/>
              <a:t>Girasoles</a:t>
            </a:r>
            <a:r>
              <a:rPr lang="en-US" dirty="0"/>
              <a:t> Study Recruitment Locations in Florida</a:t>
            </a:r>
            <a:br>
              <a:rPr lang="en-US" dirty="0"/>
            </a:br>
            <a:r>
              <a:rPr lang="en-US" dirty="0"/>
              <a:t> </a:t>
            </a:r>
          </a:p>
        </p:txBody>
      </p:sp>
      <p:sp>
        <p:nvSpPr>
          <p:cNvPr id="11" name="Content Placeholder 10"/>
          <p:cNvSpPr>
            <a:spLocks noGrp="1"/>
          </p:cNvSpPr>
          <p:nvPr>
            <p:ph sz="half" idx="1"/>
          </p:nvPr>
        </p:nvSpPr>
        <p:spPr>
          <a:xfrm>
            <a:off x="665843" y="3509106"/>
            <a:ext cx="4381910" cy="2784081"/>
          </a:xfrm>
        </p:spPr>
        <p:txBody>
          <a:bodyPr/>
          <a:lstStyle/>
          <a:p>
            <a:pPr marL="0" indent="0">
              <a:buNone/>
            </a:pPr>
            <a:r>
              <a:rPr lang="en-US" dirty="0"/>
              <a:t>	Pierson </a:t>
            </a:r>
          </a:p>
          <a:p>
            <a:pPr marL="0" indent="0">
              <a:buNone/>
            </a:pPr>
            <a:r>
              <a:rPr lang="en-US" dirty="0"/>
              <a:t>	Apopka</a:t>
            </a:r>
          </a:p>
          <a:p>
            <a:pPr marL="0" indent="0">
              <a:buNone/>
            </a:pPr>
            <a:r>
              <a:rPr lang="en-US" dirty="0"/>
              <a:t>	</a:t>
            </a:r>
            <a:r>
              <a:rPr lang="en-US" dirty="0" err="1"/>
              <a:t>Fellsmere</a:t>
            </a:r>
            <a:r>
              <a:rPr lang="en-US" dirty="0"/>
              <a:t> </a:t>
            </a:r>
          </a:p>
          <a:p>
            <a:pPr marL="0" indent="0">
              <a:buNone/>
            </a:pPr>
            <a:r>
              <a:rPr lang="en-US" dirty="0"/>
              <a:t>	Immokalee</a:t>
            </a:r>
          </a:p>
          <a:p>
            <a:pPr marL="0" indent="0">
              <a:buNone/>
            </a:pPr>
            <a:r>
              <a:rPr lang="en-US" dirty="0"/>
              <a:t>	Homestead </a:t>
            </a:r>
          </a:p>
          <a:p>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6" name="Picture 5" descr="fwaf.png"/>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pic>
        <p:nvPicPr>
          <p:cNvPr id="4" name="Picture 3"/>
          <p:cNvPicPr>
            <a:picLocks noChangeAspect="1"/>
          </p:cNvPicPr>
          <p:nvPr/>
        </p:nvPicPr>
        <p:blipFill>
          <a:blip r:embed="rId4"/>
          <a:stretch>
            <a:fillRect/>
          </a:stretch>
        </p:blipFill>
        <p:spPr>
          <a:xfrm>
            <a:off x="5828445" y="1233737"/>
            <a:ext cx="6210711" cy="5384909"/>
          </a:xfrm>
          <a:prstGeom prst="rect">
            <a:avLst/>
          </a:prstGeom>
        </p:spPr>
      </p:pic>
      <p:pic>
        <p:nvPicPr>
          <p:cNvPr id="8" name="Picture 7"/>
          <p:cNvPicPr>
            <a:picLocks noChangeAspect="1"/>
          </p:cNvPicPr>
          <p:nvPr/>
        </p:nvPicPr>
        <p:blipFill>
          <a:blip r:embed="rId5"/>
          <a:stretch>
            <a:fillRect/>
          </a:stretch>
        </p:blipFill>
        <p:spPr>
          <a:xfrm>
            <a:off x="774424" y="3661727"/>
            <a:ext cx="266700" cy="333375"/>
          </a:xfrm>
          <a:prstGeom prst="rect">
            <a:avLst/>
          </a:prstGeom>
        </p:spPr>
      </p:pic>
      <p:pic>
        <p:nvPicPr>
          <p:cNvPr id="9" name="Picture 8"/>
          <p:cNvPicPr>
            <a:picLocks noChangeAspect="1"/>
          </p:cNvPicPr>
          <p:nvPr/>
        </p:nvPicPr>
        <p:blipFill>
          <a:blip r:embed="rId6"/>
          <a:stretch>
            <a:fillRect/>
          </a:stretch>
        </p:blipFill>
        <p:spPr>
          <a:xfrm>
            <a:off x="774424" y="4185823"/>
            <a:ext cx="266700" cy="295275"/>
          </a:xfrm>
          <a:prstGeom prst="rect">
            <a:avLst/>
          </a:prstGeom>
        </p:spPr>
      </p:pic>
      <p:pic>
        <p:nvPicPr>
          <p:cNvPr id="10" name="Picture 9"/>
          <p:cNvPicPr>
            <a:picLocks noChangeAspect="1"/>
          </p:cNvPicPr>
          <p:nvPr/>
        </p:nvPicPr>
        <p:blipFill>
          <a:blip r:embed="rId7"/>
          <a:stretch>
            <a:fillRect/>
          </a:stretch>
        </p:blipFill>
        <p:spPr>
          <a:xfrm>
            <a:off x="774424" y="4665549"/>
            <a:ext cx="276225" cy="333375"/>
          </a:xfrm>
          <a:prstGeom prst="rect">
            <a:avLst/>
          </a:prstGeom>
        </p:spPr>
      </p:pic>
      <p:pic>
        <p:nvPicPr>
          <p:cNvPr id="12" name="Picture 11"/>
          <p:cNvPicPr>
            <a:picLocks noChangeAspect="1"/>
          </p:cNvPicPr>
          <p:nvPr/>
        </p:nvPicPr>
        <p:blipFill>
          <a:blip r:embed="rId8"/>
          <a:stretch>
            <a:fillRect/>
          </a:stretch>
        </p:blipFill>
        <p:spPr>
          <a:xfrm>
            <a:off x="774424" y="5183375"/>
            <a:ext cx="304800" cy="342900"/>
          </a:xfrm>
          <a:prstGeom prst="rect">
            <a:avLst/>
          </a:prstGeom>
        </p:spPr>
      </p:pic>
      <p:pic>
        <p:nvPicPr>
          <p:cNvPr id="13" name="Picture 12"/>
          <p:cNvPicPr>
            <a:picLocks noChangeAspect="1"/>
          </p:cNvPicPr>
          <p:nvPr/>
        </p:nvPicPr>
        <p:blipFill>
          <a:blip r:embed="rId9"/>
          <a:stretch>
            <a:fillRect/>
          </a:stretch>
        </p:blipFill>
        <p:spPr>
          <a:xfrm>
            <a:off x="802999" y="5691544"/>
            <a:ext cx="276225" cy="342900"/>
          </a:xfrm>
          <a:prstGeom prst="rect">
            <a:avLst/>
          </a:prstGeom>
        </p:spPr>
      </p:pic>
    </p:spTree>
    <p:extLst>
      <p:ext uri="{BB962C8B-B14F-4D97-AF65-F5344CB8AC3E}">
        <p14:creationId xmlns:p14="http://schemas.microsoft.com/office/powerpoint/2010/main" val="89028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5414" y="943921"/>
            <a:ext cx="10972800" cy="1143000"/>
          </a:xfrm>
        </p:spPr>
        <p:txBody>
          <a:bodyPr/>
          <a:lstStyle/>
          <a:p>
            <a:r>
              <a:rPr lang="en-US" dirty="0"/>
              <a:t>Recommended Core Body Temperature Limits</a:t>
            </a:r>
          </a:p>
        </p:txBody>
      </p:sp>
      <p:pic>
        <p:nvPicPr>
          <p:cNvPr id="5" name="Content Placeholder 4" descr="Screen Shot 2018-10-17 at 4.41.23 PM.png"/>
          <p:cNvPicPr>
            <a:picLocks noGrp="1" noChangeAspect="1"/>
          </p:cNvPicPr>
          <p:nvPr>
            <p:ph sz="half" idx="1"/>
          </p:nvPr>
        </p:nvPicPr>
        <p:blipFill>
          <a:blip r:embed="rId3" cstate="screen">
            <a:extLst>
              <a:ext uri="{28A0092B-C50C-407E-A947-70E740481C1C}">
                <a14:useLocalDpi xmlns:a14="http://schemas.microsoft.com/office/drawing/2010/main"/>
              </a:ext>
            </a:extLst>
          </a:blip>
          <a:srcRect l="-26754" r="-26754"/>
          <a:stretch>
            <a:fillRect/>
          </a:stretch>
        </p:blipFill>
        <p:spPr>
          <a:xfrm>
            <a:off x="426471" y="2728947"/>
            <a:ext cx="4349270" cy="3655592"/>
          </a:xfrm>
        </p:spPr>
      </p:pic>
      <p:pic>
        <p:nvPicPr>
          <p:cNvPr id="6" name="Content Placeholder 5" descr="acgih.png"/>
          <p:cNvPicPr>
            <a:picLocks noGrp="1" noChangeAspect="1"/>
          </p:cNvPicPr>
          <p:nvPr>
            <p:ph sz="half" idx="2"/>
          </p:nvPr>
        </p:nvPicPr>
        <p:blipFill>
          <a:blip r:embed="rId4" cstate="screen">
            <a:extLst>
              <a:ext uri="{28A0092B-C50C-407E-A947-70E740481C1C}">
                <a14:useLocalDpi xmlns:a14="http://schemas.microsoft.com/office/drawing/2010/main"/>
              </a:ext>
            </a:extLst>
          </a:blip>
          <a:srcRect t="-118852" b="-118852"/>
          <a:stretch>
            <a:fillRect/>
          </a:stretch>
        </p:blipFill>
        <p:spPr>
          <a:xfrm>
            <a:off x="1205892" y="1097966"/>
            <a:ext cx="2764949" cy="2323959"/>
          </a:xfrm>
        </p:spPr>
      </p:pic>
      <p:sp>
        <p:nvSpPr>
          <p:cNvPr id="7" name="TextBox 6"/>
          <p:cNvSpPr txBox="1"/>
          <p:nvPr/>
        </p:nvSpPr>
        <p:spPr>
          <a:xfrm>
            <a:off x="4402115" y="2509155"/>
            <a:ext cx="7191199" cy="3539430"/>
          </a:xfrm>
          <a:prstGeom prst="rect">
            <a:avLst/>
          </a:prstGeom>
          <a:noFill/>
        </p:spPr>
        <p:txBody>
          <a:bodyPr wrap="square" rtlCol="0">
            <a:spAutoFit/>
          </a:bodyPr>
          <a:lstStyle/>
          <a:p>
            <a:r>
              <a:rPr lang="en-US" sz="2800" dirty="0"/>
              <a:t>38.0°C (100.4°F) </a:t>
            </a:r>
            <a:r>
              <a:rPr lang="mr-IN" sz="2800" dirty="0"/>
              <a:t>–</a:t>
            </a:r>
            <a:r>
              <a:rPr lang="en-US" sz="2800" dirty="0"/>
              <a:t> For workers not acclimatized or medically cleared. </a:t>
            </a:r>
          </a:p>
          <a:p>
            <a:endParaRPr lang="en-US" sz="2800" dirty="0"/>
          </a:p>
          <a:p>
            <a:endParaRPr lang="en-US" sz="2800" dirty="0"/>
          </a:p>
          <a:p>
            <a:r>
              <a:rPr lang="en-US" sz="2800" dirty="0"/>
              <a:t>38.5°C (101.3°F) </a:t>
            </a:r>
            <a:r>
              <a:rPr lang="mr-IN" sz="2800" dirty="0"/>
              <a:t>–</a:t>
            </a:r>
            <a:r>
              <a:rPr lang="en-US" sz="2800" dirty="0"/>
              <a:t> For workers acclimatized, medically screened and monitored. Worker core body temperature should never exceed this level. </a:t>
            </a:r>
          </a:p>
        </p:txBody>
      </p:sp>
      <p:pic>
        <p:nvPicPr>
          <p:cNvPr id="8" name="Content Placeholder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9" name="Picture 8" descr="fwaf.png"/>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spTree>
    <p:extLst>
      <p:ext uri="{BB962C8B-B14F-4D97-AF65-F5344CB8AC3E}">
        <p14:creationId xmlns:p14="http://schemas.microsoft.com/office/powerpoint/2010/main" val="147162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909604"/>
            <a:ext cx="11077787" cy="949937"/>
          </a:xfrm>
        </p:spPr>
        <p:txBody>
          <a:bodyPr/>
          <a:lstStyle/>
          <a:p>
            <a:r>
              <a:rPr lang="en-US" dirty="0"/>
              <a:t>3 Workdays of </a:t>
            </a:r>
            <a:r>
              <a:rPr lang="en-US" dirty="0" err="1"/>
              <a:t>Biomonitoring</a:t>
            </a:r>
            <a:r>
              <a:rPr lang="en-US" dirty="0"/>
              <a:t> + Surveys</a:t>
            </a:r>
          </a:p>
        </p:txBody>
      </p:sp>
      <p:pic>
        <p:nvPicPr>
          <p:cNvPr id="5" name="Picture 5"/>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l="-11036" r="-11036"/>
          <a:stretch/>
        </p:blipFill>
        <p:spPr bwMode="auto">
          <a:xfrm>
            <a:off x="1078306" y="1847684"/>
            <a:ext cx="7660775" cy="4187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8270376" y="1874659"/>
            <a:ext cx="3371652" cy="4524315"/>
          </a:xfrm>
          <a:prstGeom prst="rect">
            <a:avLst/>
          </a:prstGeom>
          <a:noFill/>
        </p:spPr>
        <p:txBody>
          <a:bodyPr wrap="square" rtlCol="0">
            <a:spAutoFit/>
          </a:bodyPr>
          <a:lstStyle/>
          <a:p>
            <a:r>
              <a:rPr lang="en-US" sz="2400" dirty="0"/>
              <a:t>Baseline, Pre-Workday and Post-Workday </a:t>
            </a:r>
          </a:p>
          <a:p>
            <a:endParaRPr lang="en-US" sz="2400" dirty="0"/>
          </a:p>
          <a:p>
            <a:r>
              <a:rPr lang="en-US" sz="2400" u="sng" dirty="0"/>
              <a:t>Biological Samples:</a:t>
            </a:r>
          </a:p>
          <a:p>
            <a:pPr marL="285750" indent="-285750">
              <a:buFontTx/>
              <a:buChar char="-"/>
            </a:pPr>
            <a:r>
              <a:rPr lang="en-US" sz="2400" dirty="0"/>
              <a:t>Urine Specific Gravity</a:t>
            </a:r>
          </a:p>
          <a:p>
            <a:pPr marL="285750" indent="-285750">
              <a:buFontTx/>
              <a:buChar char="-"/>
            </a:pPr>
            <a:r>
              <a:rPr lang="en-US" sz="2400" dirty="0"/>
              <a:t>Blood osmolality/Blood chemistry</a:t>
            </a:r>
          </a:p>
          <a:p>
            <a:endParaRPr lang="en-US" sz="2400" dirty="0"/>
          </a:p>
          <a:p>
            <a:r>
              <a:rPr lang="en-US" sz="2400" u="sng" dirty="0"/>
              <a:t>Survey:</a:t>
            </a:r>
          </a:p>
          <a:p>
            <a:pPr marL="342900" indent="-342900">
              <a:buFontTx/>
              <a:buChar char="-"/>
            </a:pPr>
            <a:r>
              <a:rPr lang="en-US" sz="2400" dirty="0"/>
              <a:t>Heat-related Illness Symptoms</a:t>
            </a:r>
          </a:p>
          <a:p>
            <a:pPr marL="342900" indent="-342900">
              <a:buFontTx/>
              <a:buChar char="-"/>
            </a:pPr>
            <a:r>
              <a:rPr lang="en-US" sz="2400" dirty="0"/>
              <a:t>Demographics</a:t>
            </a:r>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8" name="Picture 7" descr="fwaf.png"/>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spTree>
    <p:extLst>
      <p:ext uri="{BB962C8B-B14F-4D97-AF65-F5344CB8AC3E}">
        <p14:creationId xmlns:p14="http://schemas.microsoft.com/office/powerpoint/2010/main" val="99367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6670"/>
            <a:ext cx="10972800" cy="1004109"/>
          </a:xfrm>
        </p:spPr>
        <p:txBody>
          <a:bodyPr/>
          <a:lstStyle/>
          <a:p>
            <a:r>
              <a:rPr lang="en-US" dirty="0"/>
              <a:t>Comprehensive Heat Stress Monitoring </a:t>
            </a:r>
          </a:p>
        </p:txBody>
      </p:sp>
      <p:sp>
        <p:nvSpPr>
          <p:cNvPr id="3" name="Content Placeholder 2"/>
          <p:cNvSpPr>
            <a:spLocks noGrp="1"/>
          </p:cNvSpPr>
          <p:nvPr>
            <p:ph idx="1"/>
          </p:nvPr>
        </p:nvSpPr>
        <p:spPr>
          <a:xfrm>
            <a:off x="2200393" y="1893080"/>
            <a:ext cx="7080909" cy="1118089"/>
          </a:xfrm>
        </p:spPr>
        <p:txBody>
          <a:bodyPr>
            <a:normAutofit/>
          </a:bodyPr>
          <a:lstStyle/>
          <a:p>
            <a:pPr marL="0" indent="0">
              <a:buNone/>
            </a:pPr>
            <a:r>
              <a:rPr lang="en-US" sz="2400" dirty="0"/>
              <a:t>Actigraph Accelerometer records physical activity in three planes of motion</a:t>
            </a:r>
          </a:p>
        </p:txBody>
      </p:sp>
      <p:pic>
        <p:nvPicPr>
          <p:cNvPr id="5" name="Picture 4" descr="Screen Shot 2015-08-01 at 7.07.59 PM.png"/>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1316" r="97368"/>
                    </a14:imgEffect>
                  </a14:imgLayer>
                </a14:imgProps>
              </a:ext>
              <a:ext uri="{28A0092B-C50C-407E-A947-70E740481C1C}">
                <a14:useLocalDpi xmlns:a14="http://schemas.microsoft.com/office/drawing/2010/main"/>
              </a:ext>
            </a:extLst>
          </a:blip>
          <a:stretch>
            <a:fillRect/>
          </a:stretch>
        </p:blipFill>
        <p:spPr>
          <a:xfrm>
            <a:off x="1132707" y="1680530"/>
            <a:ext cx="1087831" cy="1285618"/>
          </a:xfrm>
          <a:prstGeom prst="rect">
            <a:avLst/>
          </a:prstGeom>
        </p:spPr>
      </p:pic>
      <p:pic>
        <p:nvPicPr>
          <p:cNvPr id="6" name="Picture 5"/>
          <p:cNvPicPr>
            <a:picLocks noChangeAspect="1"/>
          </p:cNvPicPr>
          <p:nvPr/>
        </p:nvPicPr>
        <p:blipFill>
          <a:blip r:embed="rId5" cstate="screen">
            <a:extLst>
              <a:ext uri="{BEBA8EAE-BF5A-486C-A8C5-ECC9F3942E4B}">
                <a14:imgProps xmlns:a14="http://schemas.microsoft.com/office/drawing/2010/main">
                  <a14:imgLayer r:embed="rId6">
                    <a14:imgEffect>
                      <a14:backgroundRemoval t="9659" b="89773" l="215" r="98659"/>
                    </a14:imgEffect>
                  </a14:imgLayer>
                </a14:imgProps>
              </a:ext>
              <a:ext uri="{28A0092B-C50C-407E-A947-70E740481C1C}">
                <a14:useLocalDpi xmlns:a14="http://schemas.microsoft.com/office/drawing/2010/main"/>
              </a:ext>
            </a:extLst>
          </a:blip>
          <a:stretch>
            <a:fillRect/>
          </a:stretch>
        </p:blipFill>
        <p:spPr>
          <a:xfrm>
            <a:off x="1259205" y="3740340"/>
            <a:ext cx="3363276" cy="952687"/>
          </a:xfrm>
          <a:prstGeom prst="rect">
            <a:avLst/>
          </a:prstGeom>
        </p:spPr>
      </p:pic>
      <p:sp>
        <p:nvSpPr>
          <p:cNvPr id="7" name="Content Placeholder 2"/>
          <p:cNvSpPr txBox="1">
            <a:spLocks/>
          </p:cNvSpPr>
          <p:nvPr/>
        </p:nvSpPr>
        <p:spPr>
          <a:xfrm>
            <a:off x="4570305" y="3738962"/>
            <a:ext cx="5014477" cy="117765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marR="0" lvl="0" indent="0" algn="l" defTabSz="914400" rtl="0" eaLnBrk="1" fontAlgn="auto" latinLnBrk="0" hangingPunct="1">
              <a:lnSpc>
                <a:spcPct val="100000"/>
              </a:lnSpc>
              <a:spcBef>
                <a:spcPct val="20000"/>
              </a:spcBef>
              <a:spcAft>
                <a:spcPts val="0"/>
              </a:spcAft>
              <a:buClr>
                <a:srgbClr val="93A299"/>
              </a:buClr>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Heart rate monitor measures heart beats during work</a:t>
            </a:r>
          </a:p>
        </p:txBody>
      </p:sp>
      <p:pic>
        <p:nvPicPr>
          <p:cNvPr id="8" name="Picture 7"/>
          <p:cNvPicPr>
            <a:picLocks noChangeAspect="1"/>
          </p:cNvPicPr>
          <p:nvPr/>
        </p:nvPicPr>
        <p:blipFill>
          <a:blip r:embed="rId7" cstate="screen">
            <a:extLst>
              <a:ext uri="{BEBA8EAE-BF5A-486C-A8C5-ECC9F3942E4B}">
                <a14:imgProps xmlns:a14="http://schemas.microsoft.com/office/drawing/2010/main">
                  <a14:imgLayer r:embed="rId8">
                    <a14:imgEffect>
                      <a14:backgroundRemoval t="3596" b="96172" l="5482" r="92193"/>
                    </a14:imgEffect>
                  </a14:imgLayer>
                </a14:imgProps>
              </a:ext>
              <a:ext uri="{28A0092B-C50C-407E-A947-70E740481C1C}">
                <a14:useLocalDpi xmlns:a14="http://schemas.microsoft.com/office/drawing/2010/main"/>
              </a:ext>
            </a:extLst>
          </a:blip>
          <a:stretch>
            <a:fillRect/>
          </a:stretch>
        </p:blipFill>
        <p:spPr>
          <a:xfrm>
            <a:off x="10373342" y="1751956"/>
            <a:ext cx="1637818" cy="2345180"/>
          </a:xfrm>
          <a:prstGeom prst="rect">
            <a:avLst/>
          </a:prstGeom>
        </p:spPr>
      </p:pic>
      <p:sp>
        <p:nvSpPr>
          <p:cNvPr id="9" name="Content Placeholder 2"/>
          <p:cNvSpPr txBox="1">
            <a:spLocks/>
          </p:cNvSpPr>
          <p:nvPr/>
        </p:nvSpPr>
        <p:spPr>
          <a:xfrm>
            <a:off x="5438556" y="2603214"/>
            <a:ext cx="5381547" cy="104883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Clr>
                <a:srgbClr val="93A299"/>
              </a:buClr>
              <a:buNone/>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CorTemp</a:t>
            </a:r>
            <a:r>
              <a:rPr lang="en-US" dirty="0">
                <a:solidFill>
                  <a:schemeClr val="tx1"/>
                </a:solidFill>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monitor records the internal temperatures from the pill</a:t>
            </a:r>
          </a:p>
        </p:txBody>
      </p:sp>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3103"/>
                    </a14:imgEffect>
                  </a14:imgLayer>
                </a14:imgProps>
              </a:ext>
            </a:extLst>
          </a:blip>
          <a:stretch>
            <a:fillRect/>
          </a:stretch>
        </p:blipFill>
        <p:spPr>
          <a:xfrm>
            <a:off x="9699362" y="4776119"/>
            <a:ext cx="2007161" cy="1038187"/>
          </a:xfrm>
          <a:prstGeom prst="rect">
            <a:avLst/>
          </a:prstGeom>
        </p:spPr>
      </p:pic>
      <p:sp>
        <p:nvSpPr>
          <p:cNvPr id="10" name="Content Placeholder 2"/>
          <p:cNvSpPr txBox="1">
            <a:spLocks/>
          </p:cNvSpPr>
          <p:nvPr/>
        </p:nvSpPr>
        <p:spPr>
          <a:xfrm>
            <a:off x="1144312" y="5066277"/>
            <a:ext cx="9259739" cy="59914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marR="0" lvl="0" indent="0" algn="l" defTabSz="914400" rtl="0" eaLnBrk="1" fontAlgn="auto" latinLnBrk="0" hangingPunct="1">
              <a:lnSpc>
                <a:spcPct val="100000"/>
              </a:lnSpc>
              <a:spcBef>
                <a:spcPct val="20000"/>
              </a:spcBef>
              <a:spcAft>
                <a:spcPts val="0"/>
              </a:spcAft>
              <a:buClr>
                <a:srgbClr val="93A299"/>
              </a:buClr>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Home monitor records the overnight temperatures from the home</a:t>
            </a:r>
          </a:p>
        </p:txBody>
      </p:sp>
      <p:pic>
        <p:nvPicPr>
          <p:cNvPr id="11" name="Picture 10"/>
          <p:cNvPicPr>
            <a:picLocks noChangeAspect="1"/>
          </p:cNvPicPr>
          <p:nvPr/>
        </p:nvPicPr>
        <p:blipFill>
          <a:blip r:embed="rId11">
            <a:extLst>
              <a:ext uri="{BEBA8EAE-BF5A-486C-A8C5-ECC9F3942E4B}">
                <a14:imgProps xmlns:a14="http://schemas.microsoft.com/office/drawing/2010/main">
                  <a14:imgLayer r:embed="rId12">
                    <a14:imgEffect>
                      <a14:backgroundRemoval t="0" b="100000" l="9184" r="100000"/>
                    </a14:imgEffect>
                  </a14:imgLayer>
                </a14:imgProps>
              </a:ext>
            </a:extLst>
          </a:blip>
          <a:stretch>
            <a:fillRect/>
          </a:stretch>
        </p:blipFill>
        <p:spPr>
          <a:xfrm>
            <a:off x="10319271" y="1806457"/>
            <a:ext cx="307911" cy="446158"/>
          </a:xfrm>
          <a:prstGeom prst="rect">
            <a:avLst/>
          </a:prstGeom>
        </p:spPr>
      </p:pic>
      <p:pic>
        <p:nvPicPr>
          <p:cNvPr id="12" name="Picture 11"/>
          <p:cNvPicPr>
            <a:picLocks noChangeAspect="1"/>
          </p:cNvPicPr>
          <p:nvPr/>
        </p:nvPicPr>
        <p:blipFill>
          <a:blip r:embed="rId13" cstate="screen">
            <a:extLst>
              <a:ext uri="{BEBA8EAE-BF5A-486C-A8C5-ECC9F3942E4B}">
                <a14:imgProps xmlns:a14="http://schemas.microsoft.com/office/drawing/2010/main">
                  <a14:imgLayer r:embed="rId14">
                    <a14:imgEffect>
                      <a14:backgroundRemoval t="9524" b="89881" l="18182" r="80808">
                        <a14:foregroundMark x1="29798" y1="50298" x2="29798" y2="50298"/>
                      </a14:backgroundRemoval>
                    </a14:imgEffect>
                  </a14:imgLayer>
                </a14:imgProps>
              </a:ext>
              <a:ext uri="{28A0092B-C50C-407E-A947-70E740481C1C}">
                <a14:useLocalDpi xmlns:a14="http://schemas.microsoft.com/office/drawing/2010/main"/>
              </a:ext>
            </a:extLst>
          </a:blip>
          <a:stretch>
            <a:fillRect/>
          </a:stretch>
        </p:blipFill>
        <p:spPr>
          <a:xfrm>
            <a:off x="962498" y="5672980"/>
            <a:ext cx="1038987" cy="881565"/>
          </a:xfrm>
          <a:prstGeom prst="rect">
            <a:avLst/>
          </a:prstGeom>
        </p:spPr>
      </p:pic>
      <p:sp>
        <p:nvSpPr>
          <p:cNvPr id="13" name="Content Placeholder 2"/>
          <p:cNvSpPr txBox="1">
            <a:spLocks/>
          </p:cNvSpPr>
          <p:nvPr/>
        </p:nvSpPr>
        <p:spPr>
          <a:xfrm>
            <a:off x="1587946" y="5875597"/>
            <a:ext cx="9016280" cy="70251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marR="0" lvl="0" indent="0" algn="l" defTabSz="914400" rtl="0" eaLnBrk="1" fontAlgn="auto" latinLnBrk="0" hangingPunct="1">
              <a:lnSpc>
                <a:spcPct val="100000"/>
              </a:lnSpc>
              <a:spcBef>
                <a:spcPct val="20000"/>
              </a:spcBef>
              <a:spcAft>
                <a:spcPts val="0"/>
              </a:spcAft>
              <a:buClr>
                <a:srgbClr val="93A299"/>
              </a:buClr>
              <a:buSzTx/>
              <a:buFont typeface="Arial" pitchFamily="34" charset="0"/>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iButton</a:t>
            </a:r>
            <a:r>
              <a:rPr kumimoji="0" lang="en-US" sz="2400" b="0" i="0" u="none" strike="noStrike" kern="1200" cap="none" spc="0" normalizeH="0" baseline="0" noProof="0" dirty="0">
                <a:ln>
                  <a:noFill/>
                </a:ln>
                <a:solidFill>
                  <a:prstClr val="black"/>
                </a:solidFill>
                <a:effectLst/>
                <a:uLnTx/>
                <a:uFillTx/>
                <a:latin typeface="Calibri"/>
                <a:ea typeface="+mn-ea"/>
                <a:cs typeface="+mn-cs"/>
              </a:rPr>
              <a:t> records the temperature and humidity at your workplace</a:t>
            </a:r>
          </a:p>
        </p:txBody>
      </p:sp>
      <p:pic>
        <p:nvPicPr>
          <p:cNvPr id="15" name="Content Placeholder 3"/>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771293" y="271801"/>
            <a:ext cx="3174703" cy="650858"/>
          </a:xfrm>
          <a:prstGeom prst="rect">
            <a:avLst/>
          </a:prstGeom>
        </p:spPr>
      </p:pic>
      <p:pic>
        <p:nvPicPr>
          <p:cNvPr id="16" name="Picture 15" descr="fwaf.png"/>
          <p:cNvPicPr>
            <a:picLocks noChangeAspect="1"/>
          </p:cNvPicPr>
          <p:nvPr/>
        </p:nvPicPr>
        <p:blipFill>
          <a:blip r:embed="rId16">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33400" y="228600"/>
            <a:ext cx="4646797" cy="712509"/>
          </a:xfrm>
          <a:prstGeom prst="rect">
            <a:avLst/>
          </a:prstGeom>
        </p:spPr>
      </p:pic>
    </p:spTree>
    <p:extLst>
      <p:ext uri="{BB962C8B-B14F-4D97-AF65-F5344CB8AC3E}">
        <p14:creationId xmlns:p14="http://schemas.microsoft.com/office/powerpoint/2010/main" val="1161039712"/>
      </p:ext>
    </p:extLst>
  </p:cSld>
  <p:clrMapOvr>
    <a:masterClrMapping/>
  </p:clrMapOvr>
</p:sld>
</file>

<file path=ppt/theme/theme1.xml><?xml version="1.0" encoding="utf-8"?>
<a:theme xmlns:a="http://schemas.openxmlformats.org/drawingml/2006/main" name="SON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ON_Powerpoint_Template" id="{B5024528-2D70-4EA8-BCBF-17E71822D8BE}" vid="{12A5AF2D-35EC-4BCD-8E51-80543D1B69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7501</TotalTime>
  <Words>1967</Words>
  <Application>Microsoft Macintosh PowerPoint</Application>
  <PresentationFormat>Widescreen</PresentationFormat>
  <Paragraphs>374</Paragraphs>
  <Slides>36</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ゴシック</vt:lpstr>
      <vt:lpstr>Arial</vt:lpstr>
      <vt:lpstr>Calibri</vt:lpstr>
      <vt:lpstr>Mangal</vt:lpstr>
      <vt:lpstr>Times New Roman</vt:lpstr>
      <vt:lpstr>SON_Powerpoint_Template</vt:lpstr>
      <vt:lpstr>Heat Stress and Biomarkers of Renal Disease SCCAHS Webinar Series </vt:lpstr>
      <vt:lpstr>The Girasoles (Sunflower) Study</vt:lpstr>
      <vt:lpstr>Occupational Heat Stress</vt:lpstr>
      <vt:lpstr>PowerPoint Presentation</vt:lpstr>
      <vt:lpstr>PowerPoint Presentation</vt:lpstr>
      <vt:lpstr>5 Girasoles Study Recruitment Locations in Florida  </vt:lpstr>
      <vt:lpstr>Recommended Core Body Temperature Limits</vt:lpstr>
      <vt:lpstr>3 Workdays of Biomonitoring + Surveys</vt:lpstr>
      <vt:lpstr>Comprehensive Heat Stress Monitoring </vt:lpstr>
      <vt:lpstr>Results </vt:lpstr>
      <vt:lpstr>Study Participant Characteristics n = 248</vt:lpstr>
      <vt:lpstr>Environmental Heat</vt:lpstr>
      <vt:lpstr>Activity Measures from Accelerometer Data</vt:lpstr>
      <vt:lpstr>Proportion of Day Spent in Activity Levels</vt:lpstr>
      <vt:lpstr>Activity Pattern Over the Workday</vt:lpstr>
      <vt:lpstr>Hydration Status</vt:lpstr>
      <vt:lpstr>USG measures before and after work</vt:lpstr>
      <vt:lpstr>Hydration Status (n =248, 549 workdays) </vt:lpstr>
      <vt:lpstr>PowerPoint Presentation</vt:lpstr>
      <vt:lpstr>Heat Related Illness Symptoms</vt:lpstr>
      <vt:lpstr>Heat-Related Illness Symptoms During Work</vt:lpstr>
      <vt:lpstr>PowerPoint Presentation</vt:lpstr>
      <vt:lpstr>Body Temperature &amp; Heart Rate in One Worker</vt:lpstr>
      <vt:lpstr>PowerPoint Presentation</vt:lpstr>
      <vt:lpstr>Core Temperatures 2015-2017 </vt:lpstr>
      <vt:lpstr>Heart Rate 2015-2017 </vt:lpstr>
      <vt:lpstr>Heat Exposure and Kidney Function </vt:lpstr>
      <vt:lpstr>Chronic Kidney Disease of Unknown Etiology (CKDu)</vt:lpstr>
      <vt:lpstr>Kidney Function: 2015-2016</vt:lpstr>
      <vt:lpstr>AKI in Girasoles</vt:lpstr>
      <vt:lpstr>Analyses/Papers in Progress</vt:lpstr>
      <vt:lpstr>Next Steps</vt:lpstr>
      <vt:lpstr>Acknowledgements </vt:lpstr>
      <vt:lpstr>Thank you! </vt:lpstr>
      <vt:lpstr>Physiologic Response to Heat:   Core Temperature &gt;=38°C  Significant Risk Factors: </vt:lpstr>
      <vt:lpstr>Physiologic Response to Heat:   Core Temperature &gt;=38.5°C  Significant Risk Factors:  </vt:lpstr>
    </vt:vector>
  </TitlesOfParts>
  <Company>Emory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Girasoles Study: Exloring the Physiologic Heat Stress Response</dc:title>
  <dc:creator>Mac, Valerie</dc:creator>
  <cp:lastModifiedBy>Microsoft Office User</cp:lastModifiedBy>
  <cp:revision>210</cp:revision>
  <dcterms:created xsi:type="dcterms:W3CDTF">2018-10-16T18:02:31Z</dcterms:created>
  <dcterms:modified xsi:type="dcterms:W3CDTF">2019-02-14T14:35:19Z</dcterms:modified>
</cp:coreProperties>
</file>